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2" r:id="rId4"/>
  </p:sldMasterIdLst>
  <p:notesMasterIdLst>
    <p:notesMasterId r:id="rId38"/>
  </p:notesMasterIdLst>
  <p:sldIdLst>
    <p:sldId id="282" r:id="rId5"/>
    <p:sldId id="283" r:id="rId6"/>
    <p:sldId id="286" r:id="rId7"/>
    <p:sldId id="281" r:id="rId8"/>
    <p:sldId id="294" r:id="rId9"/>
    <p:sldId id="293" r:id="rId10"/>
    <p:sldId id="304" r:id="rId11"/>
    <p:sldId id="306" r:id="rId12"/>
    <p:sldId id="307" r:id="rId13"/>
    <p:sldId id="311" r:id="rId14"/>
    <p:sldId id="299" r:id="rId15"/>
    <p:sldId id="261" r:id="rId16"/>
    <p:sldId id="262" r:id="rId17"/>
    <p:sldId id="263" r:id="rId18"/>
    <p:sldId id="264" r:id="rId19"/>
    <p:sldId id="265" r:id="rId20"/>
    <p:sldId id="267" r:id="rId21"/>
    <p:sldId id="269" r:id="rId22"/>
    <p:sldId id="300" r:id="rId23"/>
    <p:sldId id="305" r:id="rId24"/>
    <p:sldId id="275" r:id="rId25"/>
    <p:sldId id="310" r:id="rId26"/>
    <p:sldId id="312" r:id="rId27"/>
    <p:sldId id="309" r:id="rId28"/>
    <p:sldId id="287" r:id="rId29"/>
    <p:sldId id="277" r:id="rId30"/>
    <p:sldId id="288" r:id="rId31"/>
    <p:sldId id="291" r:id="rId32"/>
    <p:sldId id="292" r:id="rId33"/>
    <p:sldId id="290" r:id="rId34"/>
    <p:sldId id="289" r:id="rId35"/>
    <p:sldId id="284" r:id="rId36"/>
    <p:sldId id="28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61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7C527D-C9FE-9AE7-40B8-4F5C37C2F9ED}" v="2" dt="2024-04-23T17:21:10.069"/>
    <p1510:client id="{53AEAA54-485D-724F-A211-F70D9191C616}" v="5859" dt="2024-04-23T20:40:34.980"/>
    <p1510:client id="{6A5E811F-0AA2-4B1E-B7C7-2FDE277B2469}" v="6373" dt="2024-04-23T20:41:33.384"/>
    <p1510:client id="{76C4E39C-9266-48F4-93F6-FD03EFCA35AD}" v="788" dt="2024-04-23T20:31:41.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80"/>
    <p:restoredTop sz="94624"/>
  </p:normalViewPr>
  <p:slideViewPr>
    <p:cSldViewPr snapToGrid="0">
      <p:cViewPr varScale="1">
        <p:scale>
          <a:sx n="111" d="100"/>
          <a:sy n="111" d="100"/>
        </p:scale>
        <p:origin x="10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29.716"/>
    </inkml:context>
    <inkml:brush xml:id="br0">
      <inkml:brushProperty name="width" value="0.05" units="cm"/>
      <inkml:brushProperty name="height" value="0.05" units="cm"/>
      <inkml:brushProperty name="color" value="#E71224"/>
    </inkml:brush>
  </inkml:definitions>
  <inkml:trace contextRef="#ctx0" brushRef="#br0">0 2094 24575,'389'-352'0,"-299"276"0,365-300-246,16 22-1,856-489 1,-1190 769-996,-104 55-4968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4.989"/>
    </inkml:context>
    <inkml:brush xml:id="br0">
      <inkml:brushProperty name="width" value="0.05" units="cm"/>
      <inkml:brushProperty name="height" value="0.05" units="cm"/>
      <inkml:brushProperty name="color" value="#E71224"/>
    </inkml:brush>
  </inkml:definitions>
  <inkml:trace contextRef="#ctx0" brushRef="#br0">0 0 24575,'9'5'0,"21"15"0,19 26 0,28 37 0,19 40 0,16 27 0,2 14 0,4 7 0,-4-4 0,-13-12 0,-15-23 0,-16-25 0,-22-31-8191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48.417"/>
    </inkml:context>
    <inkml:brush xml:id="br0">
      <inkml:brushProperty name="width" value="0.05" units="cm"/>
      <inkml:brushProperty name="height" value="0.05" units="cm"/>
      <inkml:brushProperty name="color" value="#FFC114"/>
    </inkml:brush>
  </inkml:definitions>
  <inkml:trace contextRef="#ctx0" brushRef="#br0">1771 163 24575,'-2'-3'0,"0"-1"0,-1 0 0,0 1 0,0-1 0,0 1 0,0 0 0,0 0 0,-1 0 0,1 1 0,-1-1 0,0 1 0,-5-3 0,-54-20 0,45 19 0,-46-14 0,-1 3 0,0 2 0,-118-10 0,-204 13 0,350 12 0,-50 0 0,-141 16 0,204-12 0,1 0 0,-1 2 0,1 0 0,0 1 0,0 2 0,1 0 0,0 2 0,0 0 0,1 1 0,-34 27 0,47-32 0,0 1 0,0 0 0,1 0 0,0 1 0,0 0 0,1 0 0,0 0 0,0 1 0,1 0 0,1 0 0,0 1 0,0-1 0,1 1 0,0 0 0,1 0 0,0 0 0,1 0 0,0 22 0,2-18 0,1 1 0,0 0 0,2-1 0,0 1 0,0-1 0,2 0 0,0 0 0,0-1 0,2 0 0,-1 0 0,2 0 0,17 21 0,9 4 0,2-1 0,1-2 0,2-1 0,1-3 0,83 51 0,247 109 0,-283-150 0,13 6 0,10 4 0,144 91 0,-240-133 0,0 1 0,-1 0 0,0 1 0,-1 1 0,0 0 0,-1 1 0,0 0 0,-2 1 0,12 19 0,-15-20 0,-1-1 0,0 1 0,-1 0 0,-1 0 0,0 1 0,-1-1 0,-1 1 0,0 0 0,-1 0 0,-1 0 0,-1 23 0,-3-4 0,-2-1 0,-1 1 0,-1-1 0,-2-1 0,-1 0 0,-2 0 0,0-1 0,-3-1 0,0 0 0,-2-1 0,-1-1 0,-1-1 0,-2 0 0,-1-2 0,0-1 0,-2 0 0,-1-2 0,0-1 0,-2-1 0,0-1 0,-1-2 0,-1-1 0,-1-1 0,0-2 0,-1-1 0,0-1 0,-1-2 0,-46 8 0,24-12 0,1-2 0,-1-3 0,1-2 0,-1-2 0,-58-13 0,48 4 0,0-4 0,1-2 0,-111-50 0,152 59 20,2-2 0,0 0 0,0-2 0,1 0 0,-21-20 0,31 25-144,1-1 0,0 0 1,1 0-1,0-1 0,0 0 0,2 0 1,-1 0-1,1-1 0,1 0 0,0-1 1,-3-13-1,-1-12-6702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49.305"/>
    </inkml:context>
    <inkml:brush xml:id="br0">
      <inkml:brushProperty name="width" value="0.05" units="cm"/>
      <inkml:brushProperty name="height" value="0.05" units="cm"/>
      <inkml:brushProperty name="color" value="#FFC114"/>
    </inkml:brush>
  </inkml:definitions>
  <inkml:trace contextRef="#ctx0" brushRef="#br0">1041 102 24575,'-61'-34'0,"48"25"0,0 1 0,0 0 0,0 1 0,-1 1 0,0 0 0,-1 1 0,1 0 0,-1 2 0,0-1 0,0 2 0,-29-2 0,23 6 0,0 0 0,0 2 0,0 0 0,0 2 0,1 0 0,0 1 0,0 1 0,1 1 0,0 1 0,1 0 0,0 1 0,0 2 0,1-1 0,1 2 0,0 0 0,-25 30 0,24-24 0,1 1 0,1 0 0,1 1 0,1 1 0,1 0 0,1 1 0,1 0 0,1 1 0,1 0 0,1 0 0,1 1 0,2-1 0,-3 38 0,7-47 0,1 0 0,0 0 0,1 0 0,0 0 0,2-1 0,0 1 0,0-1 0,2 1 0,11 23 0,-5-18 0,0-1 0,1-1 0,1 0 0,1-1 0,33 32 0,3-8 0,1-3 0,2-1 0,106 53 0,111 43 0,109 61 0,-364-186 0,-1 0 0,-1 1 0,1 0 0,-2 1 0,1 1 0,-1 0 0,-1 1 0,-1 1 0,0-1 0,0 2 0,-1 0 0,-1 0 0,-1 0 0,0 1 0,-1 0 0,0 1 0,-2 0 0,0 0 0,5 29 0,-10-37 0,0 1 0,0-1 0,-1 0 0,0 0 0,0 0 0,-1 0 0,-1 0 0,1 0 0,-1 0 0,-1-1 0,0 1 0,0-1 0,0 0 0,-1 0 0,0-1 0,-11 12 0,-4 3 0,-1-1 0,0-1 0,-2-1 0,-26 18 0,-35 17 0,-1-3 0,-3-3 0,-94 35 0,-291 80 0,452-157 0,-42 14 0,-1-4 0,0-2 0,-89 7 0,149-20 4,0-1-1,-1 0 1,1 0 0,0 0-1,0-1 1,0 1-1,0-1 1,0 0 0,0 0-1,0-1 1,0 1-1,0-1 1,0 0 0,0 0-1,1 0 1,-1 0-1,1-1 1,0 1-1,0-1 1,0 0 0,-6-6-1,3-1-104,0-1-1,1 0 0,0 1 1,1-2-1,0 1 1,-3-13-1,0 0-631,-17-52-6093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49.866"/>
    </inkml:context>
    <inkml:brush xml:id="br0">
      <inkml:brushProperty name="width" value="0.05" units="cm"/>
      <inkml:brushProperty name="height" value="0.05" units="cm"/>
      <inkml:brushProperty name="color" value="#FFC114"/>
    </inkml:brush>
  </inkml:definitions>
  <inkml:trace contextRef="#ctx0" brushRef="#br0">31 0 24575,'-8'113'0,"0"-23"0,-6 928 0,36 2 0,-17-829 0,11-23 123,-2-8-1611,-14-140-5338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51.125"/>
    </inkml:context>
    <inkml:brush xml:id="br0">
      <inkml:brushProperty name="width" value="0.05" units="cm"/>
      <inkml:brushProperty name="height" value="0.05" units="cm"/>
      <inkml:brushProperty name="color" value="#FFC114"/>
    </inkml:brush>
  </inkml:definitions>
  <inkml:trace contextRef="#ctx0" brushRef="#br0">187 0 24575,'-10'49'0,"0"-11"0,2 69 0,8 142 0,2-112 0,-29 657 0,-1-1 0,29-711 0,-4 0 0,-3-1 0,-4 0 0,-37 146 0,35-185 30,3 2 0,1-1 0,-2 56 0,9 132-1515,1-204-5341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56.519"/>
    </inkml:context>
    <inkml:brush xml:id="br0">
      <inkml:brushProperty name="width" value="0.05" units="cm"/>
      <inkml:brushProperty name="height" value="0.05" units="cm"/>
      <inkml:brushProperty name="color" value="#FFC114"/>
    </inkml:brush>
  </inkml:definitions>
  <inkml:trace contextRef="#ctx0" brushRef="#br0">1278 212 24575,'-1'-8'0,"-1"-1"0,0 1 0,0-1 0,-1 1 0,0 0 0,-1 0 0,1 0 0,-2 0 0,1 1 0,-6-8 0,1 6 0,0 1 0,0 0 0,0 1 0,-1 0 0,0 1 0,-1 0 0,0 0 0,-18-7 0,5 4 0,-1 1 0,1 1 0,-30-4 0,-10 5 0,-1 2 0,1 4 0,0 2 0,0 3 0,0 2 0,1 4 0,0 2 0,1 3 0,-61 24 0,103-32 0,0 1 0,0 0 0,1 2 0,0 0 0,1 1 0,0 1 0,1 1 0,1 0 0,-17 20 0,24-25 0,1 0 0,1 1 0,0 0 0,0 0 0,1 0 0,0 1 0,1 0 0,0 1 0,1-1 0,0 1 0,1-1 0,0 1 0,1 0 0,0 0 0,1 1 0,1-1 0,1 23 0,1-26 0,0 0 0,1 0 0,0-1 0,1 0 0,0 1 0,0-1 0,1 0 0,0-1 0,0 1 0,1-1 0,0 0 0,0-1 0,9 9 0,16 11 0,56 38 0,-65-49 0,226 139 0,60 42 0,-271-167 0,0 0 0,-2 2 0,-2 2 0,0 1 0,44 63 0,-63-78 0,-2 1 0,-1 1 0,0 0 0,-1 0 0,-2 1 0,12 44 0,-17-51 0,-1-1 0,0 1 0,-1 0 0,-1 0 0,0-1 0,-1 1 0,0 0 0,-2 0 0,1-1 0,-2 0 0,0 1 0,-6 13 0,-2-4 0,0 0 0,-2-1 0,0 0 0,-2-1 0,0-1 0,-2-1 0,0 0 0,-1-1 0,-1-1 0,-26 18 0,13-12 0,-2-2 0,-1-1 0,0-2 0,-2-1 0,-76 24 0,85-34 0,0-2 0,0-2 0,0 0 0,0-2 0,0-1 0,-1-2 0,1 0 0,0-2 0,0-2 0,0 0 0,0-2 0,1-1 0,0-1 0,1-1 0,0-2 0,0-1 0,-28-18 0,47 26-151,1-1-1,0 1 0,0-1 0,1 0 1,0-1-1,0 0 0,0 0 1,-6-9-1,-3-14-6674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57.312"/>
    </inkml:context>
    <inkml:brush xml:id="br0">
      <inkml:brushProperty name="width" value="0.05" units="cm"/>
      <inkml:brushProperty name="height" value="0.05" units="cm"/>
      <inkml:brushProperty name="color" value="#FFC114"/>
    </inkml:brush>
  </inkml:definitions>
  <inkml:trace contextRef="#ctx0" brushRef="#br0">0 0 24575,'11'295'0,"-1"-71"0,-4 202 0,3 146 0,34-3 0,-26-441 0,21 231 0,-38-342 0,-1 0 0,0 1 0,-2-1 0,-6 25 0,4-22 0,2 1 0,-3 29 0,5 48-1365,1-69-5461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1.184"/>
    </inkml:context>
    <inkml:brush xml:id="br0">
      <inkml:brushProperty name="width" value="0.05" units="cm"/>
      <inkml:brushProperty name="height" value="0.05" units="cm"/>
      <inkml:brushProperty name="color" value="#FFC114"/>
    </inkml:brush>
  </inkml:definitions>
  <inkml:trace contextRef="#ctx0" brushRef="#br0">0 323 24575,'1'-1'0,"-1"0"0,1-1 0,0 1 0,-1 0 0,1-1 0,0 1 0,0 0 0,0 0 0,0 0 0,0 0 0,0 0 0,0 0 0,1 0 0,-1 0 0,0 0 0,0 0 0,1 1 0,-1-1 0,0 0 0,1 1 0,-1-1 0,3 0 0,6-3 0,85-41 0,2 5 0,2 3 0,1 5 0,2 5 0,0 4 0,130-13 0,24 15 0,352 15 0,-364 16 0,363 62 0,-551-61 0,-1 2 0,0 2 0,-1 3 0,-1 2 0,-1 2 0,-1 3 0,0 1 0,64 47 0,-106-67 0,1 0 0,0-1 0,1 0 0,-1-1 0,1 0 0,0 0 0,0-1 0,13 2 0,15-1 0,42 1 0,-9-1 0,-49-1 0,-8-1 0,-1-1 0,0 0 0,1 0 0,-1-2 0,21-2 0,-33 3 0,1-1 0,-1 1 0,0-1 0,0 0 0,0 0 0,0 0 0,0 0 0,0 0 0,0 0 0,0 0 0,0-1 0,0 1 0,-1-1 0,1 1 0,-1-1 0,1 0 0,-1 0 0,0 1 0,1-1 0,-1 0 0,0 0 0,0 0 0,0 0 0,-1-1 0,1 1 0,0 0 0,-1 0 0,1 0 0,-1-1 0,0 1 0,0 0 0,0 0 0,0-1 0,0 1 0,0 0 0,-1 0 0,1-1 0,-1 1 0,1 0 0,-1 0 0,-1-3 0,-3-9 0,0 1 0,-1-1 0,0 1 0,-1-1 0,-1 2 0,0-1 0,0 1 0,-13-13 0,-89-86 0,83 87 0,24 21 0,-5-5 0,0 0 0,0 1 0,-1 0 0,0 0 0,-12-6 0,21 13 0,0 0 0,-1 0 0,1 0 0,0 0 0,0 0 0,-1 0 0,1 0 0,0 0 0,0 0 0,-1 0 0,1 0 0,0 0 0,0 0 0,-1 1 0,1-1 0,0 0 0,0 0 0,0 0 0,-1 0 0,1 0 0,0 0 0,0 1 0,0-1 0,-1 0 0,1 0 0,0 0 0,0 0 0,0 1 0,0-1 0,0 0 0,-1 0 0,1 0 0,0 1 0,0-1 0,0 0 0,0 0 0,0 1 0,0-1 0,0 0 0,0 0 0,0 1 0,0-1 0,0 0 0,0 0 0,0 1 0,0-1 0,0 0 0,0 0 0,0 1 0,0-1 0,0 0 0,0 0 0,0 0 0,1 1 0,-1-1 0,0 0 0,0 0 0,0 0 0,0 1 0,1-1 0,-1 0 0,0 0 0,0 0 0,1 1 0,7 18 0,11 14 0,197 372 0,-214-403 0,-1 0 0,0 0 0,0 0 0,-1 0 0,1 1 0,0-1 0,-1 0 0,1 0 0,-1 1 0,1-1 0,-1 1 0,0-1 0,0 0 0,-1 1 0,1-1 0,0 0 0,-1 1 0,1-1 0,-1 0 0,0 1 0,0-1 0,0 0 0,0 0 0,0 0 0,0 0 0,0 0 0,-3 3 0,-3 1 0,1-1 0,-1-1 0,0 1 0,0-1 0,0 0 0,-13 4 0,2 0 0,-32 15-106,-430 212-1153,449-219-5567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3.300"/>
    </inkml:context>
    <inkml:brush xml:id="br0">
      <inkml:brushProperty name="width" value="0.05" units="cm"/>
      <inkml:brushProperty name="height" value="0.05" units="cm"/>
      <inkml:brushProperty name="color" value="#FFC114"/>
    </inkml:brush>
  </inkml:definitions>
  <inkml:trace contextRef="#ctx0" brushRef="#br0">0 1456 24575,'1'-9'0,"1"-1"0,0 1 0,0-1 0,1 1 0,0 0 0,1 0 0,0 0 0,9-15 0,2-7 0,3-3 0,2 0 0,1 1 0,2 1 0,0 1 0,3 2 0,55-53 0,197-137 0,-251 200 0,25-20 0,485-328 0,-436 313 0,2 5 0,199-65 0,-221 81 0,-69 21 0,-21 4 0,-27 3 0,-92-1 0,-209 16 0,305-5 0,-11 0 0,35-5 0,18-5 0,60-20 0,28-11 0,180-41 0,-275 76 0,0 1 0,-1-1 0,1 1 0,0-1 0,0 1 0,0 0 0,0 0 0,0 0 0,0 0 0,0 1 0,0-1 0,0 1 0,0 0 0,-1 0 0,1 0 0,0 0 0,0 0 0,-1 0 0,1 1 0,3 2 0,-4-1 0,1 1 0,-1-1 0,0 1 0,0 0 0,-1 0 0,1-1 0,-1 1 0,0 0 0,0 0 0,0 1 0,0-1 0,-1 0 0,1 0 0,-1 6 0,-2 219 0,-2-103 0,-2-53-1365,0-47-5461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5.498"/>
    </inkml:context>
    <inkml:brush xml:id="br0">
      <inkml:brushProperty name="width" value="0.05" units="cm"/>
      <inkml:brushProperty name="height" value="0.05" units="cm"/>
      <inkml:brushProperty name="color" value="#FFC114"/>
    </inkml:brush>
  </inkml:definitions>
  <inkml:trace contextRef="#ctx0" brushRef="#br0">129 847 24575,'6'0'0,"0"-1"0,0 0 0,0-1 0,-1 1 0,1-1 0,-1 0 0,1-1 0,-1 1 0,0-1 0,9-6 0,-3 1 0,-1 0 0,0 0 0,15-17 0,-12 8 0,-1 0 0,0 0 0,-2-1 0,0-1 0,-1 0 0,-1 0 0,0-1 0,-2 0 0,0 0 0,-2 0 0,4-29 0,-1-23 0,-6-138 0,-2 181 0,0 12 0,-1 1 0,-8-31 0,-3-27 0,13 70 0,0 1 0,-1-1 0,1 1 0,-1 0 0,1-1 0,-1 1 0,0 0 0,0-1 0,0 1 0,-1 0 0,-1-3 0,2 5 0,0 0 0,0 0 0,-1 0 0,1 1 0,0-1 0,0 0 0,-1 1 0,1-1 0,0 1 0,-1-1 0,1 1 0,-1 0 0,1 0 0,-1-1 0,1 1 0,0 0 0,-1 0 0,1 0 0,-1 1 0,1-1 0,-1 0 0,1 0 0,0 1 0,-1-1 0,1 1 0,0-1 0,-1 1 0,1 0 0,-2 0 0,-23 14 0,1 0 0,0 1 0,2 2 0,-1 0 0,2 2 0,-24 26 0,13-13 0,11-15 0,16-14 0,0 1 0,1-1 0,0 1 0,0 0 0,0 1 0,-5 7 0,10-12 0,1-1 0,-1 0 0,1 1 0,-1-1 0,1 0 0,-1 0 0,1 0 0,-1 1 0,1-1 0,-1 0 0,1 0 0,0 0 0,-1 0 0,1 0 0,-1 0 0,1 0 0,-1 0 0,1 0 0,0 0 0,-1 0 0,1 0 0,-1 0 0,1-1 0,-1 1 0,1 0 0,-1 0 0,1-1 0,-1 1 0,1 0 0,-1-1 0,1 1 0,-1 0 0,1-1 0,24-10 0,27-24 0,-38 24 0,-1 1 0,2 1 0,-1 0 0,1 1 0,17-7 0,-28 14 0,-1 0 0,1 0 0,0 0 0,0 0 0,-1 1 0,1-1 0,0 1 0,0 0 0,0 0 0,-1 1 0,1-1 0,0 1 0,0 0 0,-1 0 0,1 0 0,-1 0 0,1 0 0,-1 1 0,1 0 0,-1 0 0,0 0 0,0 0 0,1 0 0,-2 1 0,1-1 0,0 1 0,4 5 0,11 12-227,1 0-1,0-2 1,2 0-1,0-1 1,37 22-1,-37-27-6598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0.168"/>
    </inkml:context>
    <inkml:brush xml:id="br0">
      <inkml:brushProperty name="width" value="0.05" units="cm"/>
      <inkml:brushProperty name="height" value="0.05" units="cm"/>
      <inkml:brushProperty name="color" value="#E71224"/>
    </inkml:brush>
  </inkml:definitions>
  <inkml:trace contextRef="#ctx0" brushRef="#br0">0 0 24575,'28'51'0,"1"-1"0,48 59 0,82 84 0,-102-127 0,352 392 0,-23-27 0,-303-313 0,-58-99-1365,-10-12-5461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7.434"/>
    </inkml:context>
    <inkml:brush xml:id="br0">
      <inkml:brushProperty name="width" value="0.05" units="cm"/>
      <inkml:brushProperty name="height" value="0.05" units="cm"/>
      <inkml:brushProperty name="color" value="#FFC114"/>
    </inkml:brush>
  </inkml:definitions>
  <inkml:trace contextRef="#ctx0" brushRef="#br0">2971 1593 24575,'-155'-126'0,"-19"-13"0,36 46 0,-3 7 0,-286-127 0,-732-294 0,867 362 0,71 33 0,186 95 0,15 6 0,0 1 0,-1 1 0,0 1 0,-32-8 0,52 15 0,1 1 0,-1 0 0,1 0 0,-1 0 0,1 0 0,-1 0 0,1 0 0,0 0 0,-1 0 0,1 0 0,-1 0 0,1 0 0,-1 0 0,1 1 0,-1-1 0,1 0 0,0 0 0,-1 0 0,1 0 0,-1 1 0,1-1 0,0 0 0,-1 1 0,1-1 0,0 0 0,-1 0 0,1 1 0,0-1 0,0 1 0,-1-1 0,1 0 0,0 1 0,0-1 0,-1 1 0,1-1 0,0 0 0,0 1 0,0-1 0,0 1 0,0-1 0,0 1 0,0-1 0,0 1 0,4 22 0,-4-20 0,13 33 0,0-1 0,34 62 0,2 3 0,-37-74 0,-2-5 0,-1 0 0,-1 1 0,-1 0 0,9 44 0,-16-66 0,0 1 0,0-1 0,1 0 0,-1 1 0,0-1 0,0 0 0,0 0 0,0 1 0,0-1 0,0 0 0,0 1 0,0-1 0,0 0 0,0 1 0,0-1 0,0 0 0,0 1 0,0-1 0,0 0 0,0 1 0,-1-1 0,1 0 0,0 1 0,0-1 0,0 0 0,0 0 0,-1 1 0,1-1 0,0 0 0,0 0 0,-1 1 0,1-1 0,0 0 0,0 0 0,-1 0 0,1 0 0,0 1 0,0-1 0,-1 0 0,-12-9 0,-13-24 0,24 32 0,-19-28 0,-22-29 0,-48-86 0,80 125 0,1-1 0,1-1 0,1 1 0,1-1 0,1-1 0,1 0 0,1 1 0,-3-44 0,7 62 0,0 0 0,0 0 0,0 0 0,0 0 0,1 0 0,0-1 0,0 1 0,0 0 0,0 0 0,0 0 0,0 1 0,1-1 0,-1 0 0,1 0 0,0 1 0,0-1 0,0 1 0,0 0 0,0-1 0,1 1 0,-1 0 0,1 0 0,-1 0 0,1 1 0,0-1 0,0 1 0,0-1 0,-1 1 0,7-1 0,6-2 0,1 0 0,0 2 0,0 0 0,27 0 0,-25 1 0,259 3-1365,-232-1-5461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9.541"/>
    </inkml:context>
    <inkml:brush xml:id="br0">
      <inkml:brushProperty name="width" value="0.05" units="cm"/>
      <inkml:brushProperty name="height" value="0.05" units="cm"/>
      <inkml:brushProperty name="color" value="#FFC114"/>
    </inkml:brush>
  </inkml:definitions>
  <inkml:trace contextRef="#ctx0" brushRef="#br0">3806 474 24575,'-61'-2'0,"-68"-13"0,12 1 0,-938-29 0,978 42 0,-135-3 0,-1164-45 0,930 43 0,269 7 0,176 0 0,1-1 0,-1 0 0,0 0 0,1 0 0,-1 0 0,0 0 0,0 0 0,1 0 0,-1 0 0,0 0 0,1 0 0,-1 0 0,0 0 0,1-1 0,-1 1 0,0 0 0,1 0 0,-1-1 0,0 1 0,1-1 0,-1 1 0,1 0 0,-1-1 0,0 1 0,1-1 0,0 1 0,-2-2 0,13-13 0,41-19 0,-43 28 0,76-49 0,2 4 0,2 3 0,151-56 0,-239 104 0,29-12 0,-23 6 0,-20 2 0,-3 4 0,-1 1 0,1 1 0,0 0 0,0 1 0,-20 6 0,-82 31 0,104-35 0,-47 20 0,2 2 0,1 3 0,-80 55 0,135-83 0,-18 11 0,1 1 0,0 0 0,0 2 0,2 0 0,0 1 0,-25 31 0,42-46 0,0 0 0,0 0 0,0 0 0,1 0 0,-1 1 0,1-1 0,-1 0 0,1 0 0,0 0 0,-1 0 0,1 1 0,1-1 0,-1 0 0,0 0 0,0 1 0,1-1 0,-1 0 0,1 0 0,0 0 0,-1 0 0,1 0 0,0 0 0,0 0 0,1 0 0,-1 0 0,0 0 0,1-1 0,-1 1 0,1 0 0,-1-1 0,1 1 0,3 1 0,9 9 0,0-1 0,1-1 0,18 10 0,-13-8 0,100 68-67,-48-30-366,2-4 1,126 60-1,-173-96-6393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8:15:08.59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8:15:11.699"/>
    </inkml:context>
    <inkml:brush xml:id="br0">
      <inkml:brushProperty name="width" value="0.05" units="cm"/>
      <inkml:brushProperty name="height" value="0.05" units="cm"/>
      <inkml:brushProperty name="color" value="#E71224"/>
    </inkml:brush>
  </inkml:definitions>
  <inkml:trace contextRef="#ctx0" brushRef="#br0">2364 180 24575,'-105'4'0,"1"4"0,-201 43 0,41 19 0,-28 5 0,238-63 0,-1 1 0,2 3 0,-63 28 0,87-31 0,0 2 0,1 2 0,0 0 0,2 2 0,0 0 0,-45 47 0,-30 42 0,-125 176 0,116-115 0,93-139 0,2 0 0,1 1 0,-18 63 0,-18 79 0,-30 124 0,53-138 0,-10 226 0,35-350 0,-30 182 0,17-142 0,-3 78 0,16 269 0,7-380 0,1 1 0,3-1 0,2 0 0,1-1 0,2 0 0,37 75 0,6-12 0,87 120 0,-108-170 0,2-2 0,3-1 0,72 69 0,-93-104 0,1-1 0,0-1 0,2-1 0,-1-1 0,1-1 0,1-1 0,0-1 0,0-1 0,1-1 0,0-1 0,31 3 0,34 0 0,167-5 0,-170-6 0,21-5 0,-1-4 0,209-52 0,-110 19 0,-118 30 0,-48 9 0,55-15 0,249-65 0,-165 48 0,-115 26 0,0-3 0,-2-2 0,83-33 0,-37 4 0,-30 13 0,107-60 0,-149 69 0,-1-3 0,-2 0 0,-1-3 0,0 0 0,39-50 0,121-182 0,-177 238 0,30-41 0,-4-3 0,-2-1 0,-3-2 0,-4-1 0,28-89 0,-32 66 0,49-182 0,-65 220 0,-3 0 0,-2-1 0,0-62 0,-7 80 0,-6-259 0,1 223 0,-29-144 0,27 184 0,-2 0 0,-2 0 0,0 1 0,-24-46 0,0 17 0,-64-87 0,59 91 0,-54-106 0,71 119 0,-2 1 0,-1 1 0,-2 2 0,-3 0 0,-44-47 0,-18-10 0,-19-19 0,94 102 0,0 0 0,-1 2 0,-1 0 0,-35-19 0,-397-167 0,368 174 0,-100-19 0,166 41 0,-53-9 0,-140-7 0,-74 19 0,200 2 0,21 2-273,0 3 0,0 2 0,0 3 0,-96 30 0,103-24-6553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8:15:16.390"/>
    </inkml:context>
    <inkml:brush xml:id="br0">
      <inkml:brushProperty name="width" value="0.05" units="cm"/>
      <inkml:brushProperty name="height" value="0.05" units="cm"/>
      <inkml:brushProperty name="color" value="#E71224"/>
    </inkml:brush>
  </inkml:definitions>
  <inkml:trace contextRef="#ctx0" brushRef="#br0">3706 38 24575,'-21'1'0,"1"1"0,-1 1 0,1 1 0,0 1 0,0 0 0,-30 13 0,-4 6 0,-51 31 0,-208 133 0,43-25 0,167-99 0,2 5 0,-178 158 0,-49 54 0,125-102 0,-99 85 0,225-196 0,-125 144 0,-43 98 0,-9 49 0,199-280 0,-5 17 0,-63 137 0,-23 39 0,101-202 0,-5 6 0,3 2 0,-67 153 0,102-194 0,1 1 0,2 0 0,-8 75 0,8 118 0,10-213 0,0 0 0,2 0 0,0 0 0,1-1 0,0 1 0,2-1 0,0 0 0,1 0 0,0-1 0,1 0 0,17 25 0,-1-9 0,1 0 0,2-2 0,1-1 0,37 30 0,-57-53 0,0 0 0,1-1 0,0 1 0,0-2 0,0 1 0,1-1 0,-1-1 0,1 0 0,0 0 0,0-1 0,0 0 0,11 1 0,17-1 0,0-2 0,37-4 0,-3 0 0,-18 3 0,1-3 0,-1-2 0,0-2 0,-1-2 0,54-19 0,341-154 0,-77 27 0,-170 72 0,258-149 0,-388 194 0,4-1 0,-2-3 0,-2-3 0,-2-3 0,78-72 0,-93 68 0,810-825 0,-380 233 0,-418 539 0,90-192 0,75-116 0,-11 23 0,-206 360 0,0 0 0,-2-1 0,-2 0 0,-1-1 0,-1 0 0,-2-1 0,-1 1 0,1-56 0,-7 70 0,0 0 0,-1 0 0,-1 0 0,0 0 0,-1 1 0,-2 0 0,0 0 0,0 0 0,-2 1 0,0 0 0,-1 0 0,-1 1 0,-1 0 0,0 1 0,0 0 0,-27-25 0,27 31 0,-1 1 0,1 0 0,-1 0 0,-1 2 0,1 0 0,-1 0 0,0 1 0,-1 0 0,1 1 0,-1 1 0,-16-2 0,-18-1 0,-90 1 0,-815 8 0,931-2 12,-1 2 0,1 1 0,0 1 1,1 1-1,-1 1 0,-31 14 0,-42 12-1462,52-21-5376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8:15:23.274"/>
    </inkml:context>
    <inkml:brush xml:id="br0">
      <inkml:brushProperty name="width" value="0.05" units="cm"/>
      <inkml:brushProperty name="height" value="0.05" units="cm"/>
      <inkml:brushProperty name="color" value="#E71224"/>
    </inkml:brush>
  </inkml:definitions>
  <inkml:trace contextRef="#ctx0" brushRef="#br0">994 116 24575,'-13'-1'0,"0"-1"0,1-1 0,-1 0 0,1-1 0,0-1 0,0 1 0,-18-11 0,-31-11 0,4 11 0,0 2 0,-2 3 0,1 3 0,-1 2 0,0 2 0,0 4 0,-66 7 0,112-6 0,0 1 0,1 0 0,-1 1 0,1 0 0,0 1 0,0 0 0,0 1 0,1 1 0,0-1 0,0 2 0,1-1 0,0 2 0,0-1 0,1 1 0,0 1 0,0 0 0,1 0 0,1 0 0,-12 21 0,10-14 0,0 0 0,2 0 0,0 1 0,0 0 0,2 0 0,0 1 0,1-1 0,1 1 0,1 0 0,1 0 0,0 0 0,5 37 0,-2-43 0,2-1 0,-1 1 0,2-1 0,-1 1 0,2-1 0,0-1 0,0 1 0,1-1 0,15 19 0,9 6 0,48 43 0,-47-48 0,-15-14 0,0-1 0,1 0 0,0-2 0,1 0 0,1-1 0,0-1 0,0-1 0,1-1 0,1-1 0,0 0 0,0-2 0,1-1 0,0 0 0,0-2 0,0 0 0,29 0 0,491-10 0,-519 3 0,-1 0 0,1-2 0,-1 0 0,0-2 0,-1 0 0,1-2 0,-2-1 0,1 0 0,-1-1 0,-1-2 0,27-20 0,-33 22 0,-1-1 0,0 0 0,-1-1 0,-1 0 0,0-1 0,0 0 0,9-18 0,-15 21 0,1 1 0,-2-1 0,0-1 0,0 1 0,-1-1 0,0 1 0,-1-1 0,0 0 0,-1 0 0,0 0 0,-2-14 0,0 17 0,-1 0 0,0 0 0,-1-1 0,0 1 0,-1 1 0,0-1 0,0 1 0,0-1 0,-1 1 0,-1 0 0,1 1 0,-1-1 0,-1 1 0,1 0 0,-1 1 0,0 0 0,-1 0 0,1 0 0,-11-4 0,-17-12 0,-1 3 0,-75-29 0,110 47 0,-28-12 0,-1 1 0,0 2 0,-1 0 0,0 3 0,-1 0 0,1 2 0,-41-2 0,5 9-1365,38-1-5461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1.009"/>
    </inkml:context>
    <inkml:brush xml:id="br0">
      <inkml:brushProperty name="width" value="0.05" units="cm"/>
      <inkml:brushProperty name="height" value="0.05" units="cm"/>
      <inkml:brushProperty name="color" value="#E71224"/>
    </inkml:brush>
  </inkml:definitions>
  <inkml:trace contextRef="#ctx0" brushRef="#br0">0 1315 24575,'0'-4'0,"18"-15"0,33-28 0,31-22 0,18-19 0,20-12 0,21-15 0,0-7 0,-1-5 0,-12 5 0,-13 11 0,-18 10 0,-21 18 0,-13 10 0,-19 12 0,-11 17 0,-13 16-8191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1.508"/>
    </inkml:context>
    <inkml:brush xml:id="br0">
      <inkml:brushProperty name="width" value="0.05" units="cm"/>
      <inkml:brushProperty name="height" value="0.05" units="cm"/>
      <inkml:brushProperty name="color" value="#E71224"/>
    </inkml:brush>
  </inkml:definitions>
  <inkml:trace contextRef="#ctx0" brushRef="#br0">0 0 24575,'14'0'0,"26"23"0,25 25 0,37 31 0,29 30 0,27 28 0,19 12 0,1 4 0,-6-1 0,-20-14 0,-26-16 0,-26-25 0,-25-20 0,-21-18 0,-15-15 0,-14-14-8191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2.271"/>
    </inkml:context>
    <inkml:brush xml:id="br0">
      <inkml:brushProperty name="width" value="0.05" units="cm"/>
      <inkml:brushProperty name="height" value="0.05" units="cm"/>
      <inkml:brushProperty name="color" value="#E71224"/>
    </inkml:brush>
  </inkml:definitions>
  <inkml:trace contextRef="#ctx0" brushRef="#br0">0 1170 24575,'1'1'0,"-1"0"0,1-1 0,-1 1 0,1 0 0,-1-1 0,1 1 0,-1-1 0,1 1 0,-1-1 0,1 1 0,0-1 0,-1 0 0,1 1 0,0-1 0,-1 0 0,1 1 0,0-1 0,0 0 0,-1 0 0,1 0 0,0 0 0,0 1 0,0-1 0,-1 0 0,1 0 0,0-1 0,0 1 0,-1 0 0,1 0 0,0 0 0,1-1 0,15-3 0,0-1 0,0 0 0,-1-1 0,1-1 0,-1-1 0,-1 0 0,0-1 0,27-21 0,-15 11 0,534-394 0,-23-34 0,-491 407 0,35-36 0,17-12 0,-86 80-1365,-1 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2.771"/>
    </inkml:context>
    <inkml:brush xml:id="br0">
      <inkml:brushProperty name="width" value="0.05" units="cm"/>
      <inkml:brushProperty name="height" value="0.05" units="cm"/>
      <inkml:brushProperty name="color" value="#E71224"/>
    </inkml:brush>
  </inkml:definitions>
  <inkml:trace contextRef="#ctx0" brushRef="#br0">0 0 24575,'5'14'0,"14"17"0,23 27 0,22 25 0,27 26 0,20 26 0,14 26 0,9 12 0,7 9 0,-10-9 0,-14-20 0,-23-28 0,-22-25 0,-20-30 0,-18-23 0,-15-14 0,-6-13 0,-6-10-8191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3.475"/>
    </inkml:context>
    <inkml:brush xml:id="br0">
      <inkml:brushProperty name="width" value="0.05" units="cm"/>
      <inkml:brushProperty name="height" value="0.05" units="cm"/>
      <inkml:brushProperty name="color" value="#E71224"/>
    </inkml:brush>
  </inkml:definitions>
  <inkml:trace contextRef="#ctx0" brushRef="#br0">0 1033 24575,'14'0'0,"31"-13"0,35-23 0,35-23 0,35-24 0,22-12 0,6 2 0,-11 8 0,-15 4 0,-20 7 0,-18 8 0,-17 5 0,-18 0 0,-15 2 0,-14 5 0,-10 8 0,-13 8 0,-10 9-8191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3.881"/>
    </inkml:context>
    <inkml:brush xml:id="br0">
      <inkml:brushProperty name="width" value="0.05" units="cm"/>
      <inkml:brushProperty name="height" value="0.05" units="cm"/>
      <inkml:brushProperty name="color" value="#E71224"/>
    </inkml:brush>
  </inkml:definitions>
  <inkml:trace contextRef="#ctx0" brushRef="#br0">0 0 24575,'9'14'0,"21"22"0,24 32 0,15 22 0,15 23 0,10 24 0,8 16 0,-5-1 0,-5-8 0,-9-14 0,-19-26 0,-16-25 0,-12-22 0,-11-17 0,-11-9 0,-7-11-8191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4.612"/>
    </inkml:context>
    <inkml:brush xml:id="br0">
      <inkml:brushProperty name="width" value="0.05" units="cm"/>
      <inkml:brushProperty name="height" value="0.05" units="cm"/>
      <inkml:brushProperty name="color" value="#E71224"/>
    </inkml:brush>
  </inkml:definitions>
  <inkml:trace contextRef="#ctx0" brushRef="#br0">0 1684 24575,'2'0'0,"0"0"0,0 0 0,0-1 0,0 1 0,0-1 0,0 1 0,-1-1 0,1 0 0,0 0 0,0 0 0,-1 0 0,4-2 0,6-4 0,64-39 0,112-91 0,56-74 0,-200 173 0,859-866 0,-743 735 0,-140 150-120,-5 6-87,-1-1-1,-1-1 1,0 0-1,0 0 1,16-32-1,-19 23-6618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89AD8-C61B-4DC2-90F3-AE80C74A48DE}" type="datetimeFigureOut">
              <a:rPr lang="en-SG" smtClean="0"/>
              <a:t>24/4/24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CB8F3-6C2D-40C3-B5FF-C8A689D11477}" type="slidenum">
              <a:rPr lang="en-SG" smtClean="0"/>
              <a:t>‹#›</a:t>
            </a:fld>
            <a:endParaRPr lang="en-SG"/>
          </a:p>
        </p:txBody>
      </p:sp>
    </p:spTree>
    <p:extLst>
      <p:ext uri="{BB962C8B-B14F-4D97-AF65-F5344CB8AC3E}">
        <p14:creationId xmlns:p14="http://schemas.microsoft.com/office/powerpoint/2010/main" val="2458938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professors and teacher assistants, I am Brandon, together with me are Raj and Elias. We will be presenting on the work we have done for the mini project and the topic we are covering is league of legends.</a:t>
            </a:r>
          </a:p>
        </p:txBody>
      </p:sp>
      <p:sp>
        <p:nvSpPr>
          <p:cNvPr id="4" name="Slide Number Placeholder 3"/>
          <p:cNvSpPr>
            <a:spLocks noGrp="1"/>
          </p:cNvSpPr>
          <p:nvPr>
            <p:ph type="sldNum" sz="quarter" idx="5"/>
          </p:nvPr>
        </p:nvSpPr>
        <p:spPr/>
        <p:txBody>
          <a:bodyPr/>
          <a:lstStyle/>
          <a:p>
            <a:fld id="{6D4CB8F3-6C2D-40C3-B5FF-C8A689D11477}" type="slidenum">
              <a:rPr lang="en-SG" smtClean="0"/>
              <a:t>1</a:t>
            </a:fld>
            <a:endParaRPr lang="en-SG"/>
          </a:p>
        </p:txBody>
      </p:sp>
    </p:spTree>
    <p:extLst>
      <p:ext uri="{BB962C8B-B14F-4D97-AF65-F5344CB8AC3E}">
        <p14:creationId xmlns:p14="http://schemas.microsoft.com/office/powerpoint/2010/main" val="2221099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tried to explore the use </a:t>
            </a:r>
            <a:r>
              <a:rPr lang="en-US" err="1"/>
              <a:t>PandasAI</a:t>
            </a:r>
            <a:r>
              <a:rPr lang="en-US"/>
              <a:t> to prepare and clean the datasets.</a:t>
            </a:r>
          </a:p>
          <a:p>
            <a:r>
              <a:rPr lang="en-US"/>
              <a:t>It is able to clean the dataset to 25 columns as shown in the screenshots.</a:t>
            </a:r>
          </a:p>
          <a:p>
            <a:r>
              <a:rPr lang="en-US"/>
              <a:t>You may refer to our </a:t>
            </a:r>
            <a:r>
              <a:rPr lang="en-US" err="1"/>
              <a:t>jupyter</a:t>
            </a:r>
            <a:r>
              <a:rPr lang="en-US"/>
              <a:t> notebooks for more information and our thoughts on </a:t>
            </a:r>
            <a:r>
              <a:rPr lang="en-US" err="1"/>
              <a:t>PandasAI</a:t>
            </a:r>
            <a:r>
              <a:rPr lang="en-US"/>
              <a:t>.</a:t>
            </a:r>
          </a:p>
          <a:p>
            <a:r>
              <a:rPr lang="en-US"/>
              <a:t>I will now pass the time to Elias to talk about the first problem definition. Elias please.</a:t>
            </a:r>
          </a:p>
        </p:txBody>
      </p:sp>
      <p:sp>
        <p:nvSpPr>
          <p:cNvPr id="4" name="Slide Number Placeholder 3"/>
          <p:cNvSpPr>
            <a:spLocks noGrp="1"/>
          </p:cNvSpPr>
          <p:nvPr>
            <p:ph type="sldNum" sz="quarter" idx="5"/>
          </p:nvPr>
        </p:nvSpPr>
        <p:spPr/>
        <p:txBody>
          <a:bodyPr/>
          <a:lstStyle/>
          <a:p>
            <a:fld id="{6D4CB8F3-6C2D-40C3-B5FF-C8A689D11477}" type="slidenum">
              <a:rPr lang="en-SG" smtClean="0"/>
              <a:t>10</a:t>
            </a:fld>
            <a:endParaRPr lang="en-SG"/>
          </a:p>
        </p:txBody>
      </p:sp>
    </p:spTree>
    <p:extLst>
      <p:ext uri="{BB962C8B-B14F-4D97-AF65-F5344CB8AC3E}">
        <p14:creationId xmlns:p14="http://schemas.microsoft.com/office/powerpoint/2010/main" val="3179503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CCCCCC"/>
                </a:solidFill>
                <a:effectLst/>
                <a:latin typeface="Consolas" panose="020B0609020204030204" pitchFamily="49" charset="0"/>
              </a:rPr>
              <a:t>Thanks Brandon, I am Elias, next I will talk about the our 1</a:t>
            </a:r>
            <a:r>
              <a:rPr lang="en-US" b="0" baseline="30000">
                <a:solidFill>
                  <a:srgbClr val="CCCCCC"/>
                </a:solidFill>
                <a:effectLst/>
                <a:latin typeface="Consolas" panose="020B0609020204030204" pitchFamily="49" charset="0"/>
              </a:rPr>
              <a:t>st</a:t>
            </a:r>
            <a:r>
              <a:rPr lang="en-US" b="0">
                <a:solidFill>
                  <a:srgbClr val="CCCCCC"/>
                </a:solidFill>
                <a:effectLst/>
                <a:latin typeface="Consolas" panose="020B0609020204030204" pitchFamily="49" charset="0"/>
              </a:rPr>
              <a:t> problem definition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CCCCCC"/>
                </a:solidFill>
                <a:effectLst/>
                <a:latin typeface="Consolas" panose="020B0609020204030204" pitchFamily="49" charset="0"/>
              </a:rPr>
              <a:t>Problem Definition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CCCCCC"/>
                </a:solidFill>
                <a:effectLst/>
                <a:latin typeface="Consolas" panose="020B0609020204030204" pitchFamily="49" charset="0"/>
              </a:rPr>
              <a:t>analyze </a:t>
            </a:r>
            <a:r>
              <a:rPr lang="en-US" b="0" err="1">
                <a:solidFill>
                  <a:srgbClr val="CCCCCC"/>
                </a:solidFill>
                <a:effectLst/>
                <a:latin typeface="Consolas" panose="020B0609020204030204" pitchFamily="49" charset="0"/>
              </a:rPr>
              <a:t>competivite</a:t>
            </a:r>
            <a:r>
              <a:rPr lang="en-US" b="0">
                <a:solidFill>
                  <a:srgbClr val="CCCCCC"/>
                </a:solidFill>
                <a:effectLst/>
                <a:latin typeface="Consolas" panose="020B0609020204030204" pitchFamily="49" charset="0"/>
              </a:rPr>
              <a:t> matches and identify the best champion combination that will result in a win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CCCCCC"/>
                </a:solidFill>
                <a:effectLst/>
                <a:latin typeface="Consolas" panose="020B0609020204030204" pitchFamily="49" charset="0"/>
              </a:rPr>
              <a:t>Perform </a:t>
            </a:r>
            <a:r>
              <a:rPr lang="en-US" b="0" err="1">
                <a:solidFill>
                  <a:srgbClr val="CCCCCC"/>
                </a:solidFill>
                <a:effectLst/>
                <a:latin typeface="Consolas" panose="020B0609020204030204" pitchFamily="49" charset="0"/>
              </a:rPr>
              <a:t>eda</a:t>
            </a:r>
            <a:r>
              <a:rPr lang="en-US" b="0">
                <a:solidFill>
                  <a:srgbClr val="CCCCCC"/>
                </a:solidFill>
                <a:effectLst/>
                <a:latin typeface="Consolas" panose="020B0609020204030204" pitchFamily="49" charset="0"/>
              </a:rPr>
              <a:t> and derive a conclusion base on observation and findings</a:t>
            </a:r>
          </a:p>
        </p:txBody>
      </p:sp>
      <p:sp>
        <p:nvSpPr>
          <p:cNvPr id="4" name="Slide Number Placeholder 3"/>
          <p:cNvSpPr>
            <a:spLocks noGrp="1"/>
          </p:cNvSpPr>
          <p:nvPr>
            <p:ph type="sldNum" sz="quarter" idx="5"/>
          </p:nvPr>
        </p:nvSpPr>
        <p:spPr/>
        <p:txBody>
          <a:bodyPr/>
          <a:lstStyle/>
          <a:p>
            <a:fld id="{6D4CB8F3-6C2D-40C3-B5FF-C8A689D11477}" type="slidenum">
              <a:rPr lang="en-SG" smtClean="0"/>
              <a:t>11</a:t>
            </a:fld>
            <a:endParaRPr lang="en-SG"/>
          </a:p>
        </p:txBody>
      </p:sp>
    </p:spTree>
    <p:extLst>
      <p:ext uri="{BB962C8B-B14F-4D97-AF65-F5344CB8AC3E}">
        <p14:creationId xmlns:p14="http://schemas.microsoft.com/office/powerpoint/2010/main" val="3051281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For our first EDA, our objectives is to analyse the team compositions that have won a match. Observe the compositions of this winning teams and identify the best class for each role in the game. Finally gather our data and conclude what is the best team composition. </a:t>
            </a:r>
          </a:p>
        </p:txBody>
      </p:sp>
      <p:sp>
        <p:nvSpPr>
          <p:cNvPr id="4" name="Slide Number Placeholder 3"/>
          <p:cNvSpPr>
            <a:spLocks noGrp="1"/>
          </p:cNvSpPr>
          <p:nvPr>
            <p:ph type="sldNum" sz="quarter" idx="5"/>
          </p:nvPr>
        </p:nvSpPr>
        <p:spPr/>
        <p:txBody>
          <a:bodyPr/>
          <a:lstStyle/>
          <a:p>
            <a:fld id="{6D4CB8F3-6C2D-40C3-B5FF-C8A689D11477}" type="slidenum">
              <a:rPr lang="en-SG" smtClean="0"/>
              <a:t>12</a:t>
            </a:fld>
            <a:endParaRPr lang="en-SG"/>
          </a:p>
        </p:txBody>
      </p:sp>
    </p:spTree>
    <p:extLst>
      <p:ext uri="{BB962C8B-B14F-4D97-AF65-F5344CB8AC3E}">
        <p14:creationId xmlns:p14="http://schemas.microsoft.com/office/powerpoint/2010/main" val="356363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 bar graph showing the class set of champion in each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Based off the bar chart, the most frequently picked class combination is Warrior for top, warrior Jungle , Mage for mid, marksman for bottom &amp; support for support</a:t>
            </a:r>
            <a:endParaRPr lang="en-SG"/>
          </a:p>
        </p:txBody>
      </p:sp>
      <p:sp>
        <p:nvSpPr>
          <p:cNvPr id="4" name="Slide Number Placeholder 3"/>
          <p:cNvSpPr>
            <a:spLocks noGrp="1"/>
          </p:cNvSpPr>
          <p:nvPr>
            <p:ph type="sldNum" sz="quarter" idx="5"/>
          </p:nvPr>
        </p:nvSpPr>
        <p:spPr/>
        <p:txBody>
          <a:bodyPr/>
          <a:lstStyle/>
          <a:p>
            <a:fld id="{6D4CB8F3-6C2D-40C3-B5FF-C8A689D11477}" type="slidenum">
              <a:rPr lang="en-SG" smtClean="0"/>
              <a:t>13</a:t>
            </a:fld>
            <a:endParaRPr lang="en-SG"/>
          </a:p>
        </p:txBody>
      </p:sp>
    </p:spTree>
    <p:extLst>
      <p:ext uri="{BB962C8B-B14F-4D97-AF65-F5344CB8AC3E}">
        <p14:creationId xmlns:p14="http://schemas.microsoft.com/office/powerpoint/2010/main" val="365551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Creating a scatter plot to get a better view of what different classes were picked for each role. To further support the best combination from the bar graph we can see that the most frequent classes selected were indeed the more popular picks when it comes to their own roles. Here is an example for the Top position. </a:t>
            </a:r>
          </a:p>
          <a:p>
            <a:endParaRPr lang="en-SG"/>
          </a:p>
        </p:txBody>
      </p:sp>
      <p:sp>
        <p:nvSpPr>
          <p:cNvPr id="4" name="Slide Number Placeholder 3"/>
          <p:cNvSpPr>
            <a:spLocks noGrp="1"/>
          </p:cNvSpPr>
          <p:nvPr>
            <p:ph type="sldNum" sz="quarter" idx="5"/>
          </p:nvPr>
        </p:nvSpPr>
        <p:spPr/>
        <p:txBody>
          <a:bodyPr/>
          <a:lstStyle/>
          <a:p>
            <a:fld id="{6D4CB8F3-6C2D-40C3-B5FF-C8A689D11477}" type="slidenum">
              <a:rPr lang="en-SG" smtClean="0"/>
              <a:t>14</a:t>
            </a:fld>
            <a:endParaRPr lang="en-SG"/>
          </a:p>
        </p:txBody>
      </p:sp>
    </p:spTree>
    <p:extLst>
      <p:ext uri="{BB962C8B-B14F-4D97-AF65-F5344CB8AC3E}">
        <p14:creationId xmlns:p14="http://schemas.microsoft.com/office/powerpoint/2010/main" val="152051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To confirm our findings and get a rough overview of the best classes for each role, we plotted a heat map showcasing the distribution of each class to each position. </a:t>
            </a:r>
          </a:p>
        </p:txBody>
      </p:sp>
      <p:sp>
        <p:nvSpPr>
          <p:cNvPr id="4" name="Slide Number Placeholder 3"/>
          <p:cNvSpPr>
            <a:spLocks noGrp="1"/>
          </p:cNvSpPr>
          <p:nvPr>
            <p:ph type="sldNum" sz="quarter" idx="5"/>
          </p:nvPr>
        </p:nvSpPr>
        <p:spPr/>
        <p:txBody>
          <a:bodyPr/>
          <a:lstStyle/>
          <a:p>
            <a:fld id="{6D4CB8F3-6C2D-40C3-B5FF-C8A689D11477}" type="slidenum">
              <a:rPr lang="en-SG" smtClean="0"/>
              <a:t>15</a:t>
            </a:fld>
            <a:endParaRPr lang="en-SG"/>
          </a:p>
        </p:txBody>
      </p:sp>
    </p:spTree>
    <p:extLst>
      <p:ext uri="{BB962C8B-B14F-4D97-AF65-F5344CB8AC3E}">
        <p14:creationId xmlns:p14="http://schemas.microsoft.com/office/powerpoint/2010/main" val="145313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lastly, we also used a pie charts for each position to further solidify our conclusion. Here is an example for the Top position, with warrior at 51.7%</a:t>
            </a:r>
          </a:p>
        </p:txBody>
      </p:sp>
      <p:sp>
        <p:nvSpPr>
          <p:cNvPr id="4" name="Slide Number Placeholder 3"/>
          <p:cNvSpPr>
            <a:spLocks noGrp="1"/>
          </p:cNvSpPr>
          <p:nvPr>
            <p:ph type="sldNum" sz="quarter" idx="5"/>
          </p:nvPr>
        </p:nvSpPr>
        <p:spPr/>
        <p:txBody>
          <a:bodyPr/>
          <a:lstStyle/>
          <a:p>
            <a:fld id="{6D4CB8F3-6C2D-40C3-B5FF-C8A689D11477}" type="slidenum">
              <a:rPr lang="en-SG" smtClean="0"/>
              <a:t>16</a:t>
            </a:fld>
            <a:endParaRPr lang="en-SG"/>
          </a:p>
        </p:txBody>
      </p:sp>
    </p:spTree>
    <p:extLst>
      <p:ext uri="{BB962C8B-B14F-4D97-AF65-F5344CB8AC3E}">
        <p14:creationId xmlns:p14="http://schemas.microsoft.com/office/powerpoint/2010/main" val="2694795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Best team composition based on our EDA is: </a:t>
            </a:r>
            <a:r>
              <a:rPr lang="en-US"/>
              <a:t>Warrior for top, warrior Jungle , Mage for mid, marksman for bottom &amp; support for support</a:t>
            </a:r>
            <a:endParaRPr lang="en-SG"/>
          </a:p>
        </p:txBody>
      </p:sp>
      <p:sp>
        <p:nvSpPr>
          <p:cNvPr id="4" name="Slide Number Placeholder 3"/>
          <p:cNvSpPr>
            <a:spLocks noGrp="1"/>
          </p:cNvSpPr>
          <p:nvPr>
            <p:ph type="sldNum" sz="quarter" idx="5"/>
          </p:nvPr>
        </p:nvSpPr>
        <p:spPr/>
        <p:txBody>
          <a:bodyPr/>
          <a:lstStyle/>
          <a:p>
            <a:fld id="{6D4CB8F3-6C2D-40C3-B5FF-C8A689D11477}" type="slidenum">
              <a:rPr lang="en-SG" smtClean="0"/>
              <a:t>17</a:t>
            </a:fld>
            <a:endParaRPr lang="en-SG"/>
          </a:p>
        </p:txBody>
      </p:sp>
    </p:spTree>
    <p:extLst>
      <p:ext uri="{BB962C8B-B14F-4D97-AF65-F5344CB8AC3E}">
        <p14:creationId xmlns:p14="http://schemas.microsoft.com/office/powerpoint/2010/main" val="2558419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Before going into our second problem definition, we would like to explain League of Legend’s in Game Gold system. </a:t>
            </a:r>
          </a:p>
          <a:p>
            <a:endParaRPr lang="en-SG"/>
          </a:p>
          <a:p>
            <a:r>
              <a:rPr lang="en-SG"/>
              <a:t>Gold is the primary in-game currency used in a league of legends match. It represents the wealth and resources accumulated by players and the team in a match. </a:t>
            </a:r>
          </a:p>
          <a:p>
            <a:endParaRPr lang="en-SG"/>
          </a:p>
          <a:p>
            <a:r>
              <a:rPr lang="en-SG"/>
              <a:t>The only way to earn gold is mostly by killing minions, neutral objective monsters, eliminating enemy champions and taking down enemy structures such as turrets and inhibitors. </a:t>
            </a:r>
          </a:p>
          <a:p>
            <a:endParaRPr lang="en-SG"/>
          </a:p>
          <a:p>
            <a:r>
              <a:rPr lang="en-SG"/>
              <a:t>This gold can be used to purchase items that can provide a massive stat boost, passive and active effects, enhancing a champion’s abilities and performance. </a:t>
            </a:r>
          </a:p>
        </p:txBody>
      </p:sp>
      <p:sp>
        <p:nvSpPr>
          <p:cNvPr id="4" name="Slide Number Placeholder 3"/>
          <p:cNvSpPr>
            <a:spLocks noGrp="1"/>
          </p:cNvSpPr>
          <p:nvPr>
            <p:ph type="sldNum" sz="quarter" idx="5"/>
          </p:nvPr>
        </p:nvSpPr>
        <p:spPr/>
        <p:txBody>
          <a:bodyPr/>
          <a:lstStyle/>
          <a:p>
            <a:fld id="{6D4CB8F3-6C2D-40C3-B5FF-C8A689D11477}" type="slidenum">
              <a:rPr lang="en-SG" smtClean="0"/>
              <a:t>18</a:t>
            </a:fld>
            <a:endParaRPr lang="en-SG"/>
          </a:p>
        </p:txBody>
      </p:sp>
    </p:spTree>
    <p:extLst>
      <p:ext uri="{BB962C8B-B14F-4D97-AF65-F5344CB8AC3E}">
        <p14:creationId xmlns:p14="http://schemas.microsoft.com/office/powerpoint/2010/main" val="4259751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CCCCCC"/>
                </a:solidFill>
                <a:effectLst/>
                <a:latin typeface="Consolas" panose="020B0609020204030204" pitchFamily="49" charset="0"/>
              </a:rPr>
              <a:t>Problem formulation #1: </a:t>
            </a:r>
            <a:r>
              <a:rPr lang="en-GB" sz="1200">
                <a:solidFill>
                  <a:srgbClr val="FFFFFF"/>
                </a:solidFill>
              </a:rPr>
              <a:t>What champion composition for each position will maximize the chances of winning</a:t>
            </a:r>
            <a:br>
              <a:rPr lang="en-GB" b="0">
                <a:solidFill>
                  <a:srgbClr val="CCCCCC"/>
                </a:solidFill>
                <a:effectLst/>
                <a:latin typeface="Consolas" panose="020B0609020204030204" pitchFamily="49" charset="0"/>
              </a:rPr>
            </a:br>
            <a:br>
              <a:rPr lang="en-GB" b="0">
                <a:solidFill>
                  <a:srgbClr val="CCCCCC"/>
                </a:solidFill>
                <a:effectLst/>
                <a:latin typeface="Consolas" panose="020B0609020204030204" pitchFamily="49" charset="0"/>
              </a:rPr>
            </a:br>
            <a:r>
              <a:rPr lang="en-GB" b="0">
                <a:solidFill>
                  <a:srgbClr val="CCCCCC"/>
                </a:solidFill>
                <a:effectLst/>
                <a:latin typeface="Consolas" panose="020B0609020204030204" pitchFamily="49" charset="0"/>
              </a:rPr>
              <a:t>The objective of this project is to </a:t>
            </a:r>
            <a:r>
              <a:rPr lang="en-GB" b="0" err="1">
                <a:solidFill>
                  <a:srgbClr val="CCCCCC"/>
                </a:solidFill>
                <a:effectLst/>
                <a:latin typeface="Consolas" panose="020B0609020204030204" pitchFamily="49" charset="0"/>
              </a:rPr>
              <a:t>analyze</a:t>
            </a:r>
            <a:r>
              <a:rPr lang="en-GB" b="0">
                <a:solidFill>
                  <a:srgbClr val="CCCCCC"/>
                </a:solidFill>
                <a:effectLst/>
                <a:latin typeface="Consolas" panose="020B0609020204030204" pitchFamily="49" charset="0"/>
              </a:rPr>
              <a:t> data from official competitive matches of League of Legends and identify the best combinations of champions that result in the highest win rates. By leveraging a dataset containing comprehensive information on competitive games and another dataset containing details about individual champions, the aim is to provide insights into champion synergy and strategic compositions that lead to success in professional League of Legends play.</a:t>
            </a:r>
          </a:p>
        </p:txBody>
      </p:sp>
      <p:sp>
        <p:nvSpPr>
          <p:cNvPr id="4" name="Slide Number Placeholder 3"/>
          <p:cNvSpPr>
            <a:spLocks noGrp="1"/>
          </p:cNvSpPr>
          <p:nvPr>
            <p:ph type="sldNum" sz="quarter" idx="5"/>
          </p:nvPr>
        </p:nvSpPr>
        <p:spPr/>
        <p:txBody>
          <a:bodyPr/>
          <a:lstStyle/>
          <a:p>
            <a:fld id="{6D4CB8F3-6C2D-40C3-B5FF-C8A689D11477}" type="slidenum">
              <a:rPr lang="en-SG" smtClean="0"/>
              <a:t>19</a:t>
            </a:fld>
            <a:endParaRPr lang="en-SG"/>
          </a:p>
        </p:txBody>
      </p:sp>
    </p:spTree>
    <p:extLst>
      <p:ext uri="{BB962C8B-B14F-4D97-AF65-F5344CB8AC3E}">
        <p14:creationId xmlns:p14="http://schemas.microsoft.com/office/powerpoint/2010/main" val="1216213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 going through the introduction, problem definitions, data preparation and cleaning, as well as EDA, and finally the conclusion.</a:t>
            </a:r>
          </a:p>
        </p:txBody>
      </p:sp>
      <p:sp>
        <p:nvSpPr>
          <p:cNvPr id="4" name="Slide Number Placeholder 3"/>
          <p:cNvSpPr>
            <a:spLocks noGrp="1"/>
          </p:cNvSpPr>
          <p:nvPr>
            <p:ph type="sldNum" sz="quarter" idx="5"/>
          </p:nvPr>
        </p:nvSpPr>
        <p:spPr/>
        <p:txBody>
          <a:bodyPr/>
          <a:lstStyle/>
          <a:p>
            <a:fld id="{6D4CB8F3-6C2D-40C3-B5FF-C8A689D11477}" type="slidenum">
              <a:rPr lang="en-SG" smtClean="0"/>
              <a:t>2</a:t>
            </a:fld>
            <a:endParaRPr lang="en-SG"/>
          </a:p>
        </p:txBody>
      </p:sp>
    </p:spTree>
    <p:extLst>
      <p:ext uri="{BB962C8B-B14F-4D97-AF65-F5344CB8AC3E}">
        <p14:creationId xmlns:p14="http://schemas.microsoft.com/office/powerpoint/2010/main" val="764103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Here are the statistical numerical values for the variables at play. </a:t>
            </a:r>
          </a:p>
          <a:p>
            <a:endParaRPr lang="en-SG"/>
          </a:p>
          <a:p>
            <a:r>
              <a:rPr lang="en-SG"/>
              <a:t>Focusing on gold</a:t>
            </a:r>
          </a:p>
          <a:p>
            <a:endParaRPr lang="en-SG"/>
          </a:p>
          <a:p>
            <a:r>
              <a:rPr lang="en-US" b="0" i="0">
                <a:solidFill>
                  <a:srgbClr val="0D0D0D"/>
                </a:solidFill>
                <a:effectLst/>
                <a:latin typeface="Söhne"/>
              </a:rPr>
              <a:t>The distribution of gold obtained appears slightly right-skewed, with more matches having gold amounts closer to the lower end of the range. However, the median and mean are relatively close, indicating that the distribution is not heavily skewed.</a:t>
            </a:r>
            <a:endParaRPr lang="en-SG"/>
          </a:p>
          <a:p>
            <a:endParaRPr lang="en-SG"/>
          </a:p>
          <a:p>
            <a:r>
              <a:rPr lang="en-US" b="0" i="0">
                <a:solidFill>
                  <a:srgbClr val="0D0D0D"/>
                </a:solidFill>
                <a:effectLst/>
                <a:latin typeface="Söhne"/>
              </a:rPr>
              <a:t>Overall, while the standard deviation suggests moderate variability in gold income among matches, the summary statistics indicate that gold income in League of Legends matches can vary widely, with some matches having significantly higher or lower amounts of gold obtained compared to the average. This variability could be influenced by factors such as player performance, game strategies, and in-game events.</a:t>
            </a:r>
          </a:p>
          <a:p>
            <a:endParaRPr lang="en-US" b="0" i="0">
              <a:solidFill>
                <a:srgbClr val="0D0D0D"/>
              </a:solidFill>
              <a:effectLst/>
              <a:latin typeface="Söhne"/>
            </a:endParaRPr>
          </a:p>
          <a:p>
            <a:r>
              <a:rPr lang="en-US" b="0" i="0">
                <a:solidFill>
                  <a:srgbClr val="0D0D0D"/>
                </a:solidFill>
                <a:effectLst/>
                <a:latin typeface="Söhne"/>
              </a:rPr>
              <a:t>That will be all for me, I will pass over to raj to continue the EDA</a:t>
            </a:r>
            <a:endParaRPr lang="en-SG"/>
          </a:p>
        </p:txBody>
      </p:sp>
      <p:sp>
        <p:nvSpPr>
          <p:cNvPr id="4" name="Slide Number Placeholder 3"/>
          <p:cNvSpPr>
            <a:spLocks noGrp="1"/>
          </p:cNvSpPr>
          <p:nvPr>
            <p:ph type="sldNum" sz="quarter" idx="5"/>
          </p:nvPr>
        </p:nvSpPr>
        <p:spPr/>
        <p:txBody>
          <a:bodyPr/>
          <a:lstStyle/>
          <a:p>
            <a:fld id="{6D4CB8F3-6C2D-40C3-B5FF-C8A689D11477}" type="slidenum">
              <a:rPr lang="en-SG" smtClean="0"/>
              <a:t>20</a:t>
            </a:fld>
            <a:endParaRPr lang="en-SG"/>
          </a:p>
        </p:txBody>
      </p:sp>
    </p:spTree>
    <p:extLst>
      <p:ext uri="{BB962C8B-B14F-4D97-AF65-F5344CB8AC3E}">
        <p14:creationId xmlns:p14="http://schemas.microsoft.com/office/powerpoint/2010/main" val="198141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Further visual the numerical values statistics we plotted each of their box plots, histogram and violin plots. </a:t>
            </a:r>
            <a:br>
              <a:rPr lang="en-SG"/>
            </a:br>
            <a:r>
              <a:rPr lang="en-SG"/>
              <a:t>And to compare them back to the total gold we used joint plots -&gt;  </a:t>
            </a:r>
          </a:p>
        </p:txBody>
      </p:sp>
      <p:sp>
        <p:nvSpPr>
          <p:cNvPr id="4" name="Slide Number Placeholder 3"/>
          <p:cNvSpPr>
            <a:spLocks noGrp="1"/>
          </p:cNvSpPr>
          <p:nvPr>
            <p:ph type="sldNum" sz="quarter" idx="5"/>
          </p:nvPr>
        </p:nvSpPr>
        <p:spPr/>
        <p:txBody>
          <a:bodyPr/>
          <a:lstStyle/>
          <a:p>
            <a:fld id="{6D4CB8F3-6C2D-40C3-B5FF-C8A689D11477}" type="slidenum">
              <a:rPr lang="en-SG" smtClean="0"/>
              <a:t>21</a:t>
            </a:fld>
            <a:endParaRPr lang="en-SG"/>
          </a:p>
        </p:txBody>
      </p:sp>
    </p:spTree>
    <p:extLst>
      <p:ext uri="{BB962C8B-B14F-4D97-AF65-F5344CB8AC3E}">
        <p14:creationId xmlns:p14="http://schemas.microsoft.com/office/powerpoint/2010/main" val="2356359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Pair plots and the correlation matrix . After </a:t>
            </a:r>
            <a:r>
              <a:rPr lang="en-SG" err="1"/>
              <a:t>analyzing</a:t>
            </a:r>
            <a:r>
              <a:rPr lang="en-SG"/>
              <a:t> the </a:t>
            </a:r>
          </a:p>
        </p:txBody>
      </p:sp>
      <p:sp>
        <p:nvSpPr>
          <p:cNvPr id="4" name="Slide Number Placeholder 3"/>
          <p:cNvSpPr>
            <a:spLocks noGrp="1"/>
          </p:cNvSpPr>
          <p:nvPr>
            <p:ph type="sldNum" sz="quarter" idx="5"/>
          </p:nvPr>
        </p:nvSpPr>
        <p:spPr/>
        <p:txBody>
          <a:bodyPr/>
          <a:lstStyle/>
          <a:p>
            <a:fld id="{6D4CB8F3-6C2D-40C3-B5FF-C8A689D11477}" type="slidenum">
              <a:rPr lang="en-SG" smtClean="0"/>
              <a:t>22</a:t>
            </a:fld>
            <a:endParaRPr lang="en-SG"/>
          </a:p>
        </p:txBody>
      </p:sp>
    </p:spTree>
    <p:extLst>
      <p:ext uri="{BB962C8B-B14F-4D97-AF65-F5344CB8AC3E}">
        <p14:creationId xmlns:p14="http://schemas.microsoft.com/office/powerpoint/2010/main" val="3695486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With the highest value in the correlation matrix of 0.92, a nice general and proportionate pattern in the data points found in both the pair plot and joint plot</a:t>
            </a:r>
          </a:p>
        </p:txBody>
      </p:sp>
      <p:sp>
        <p:nvSpPr>
          <p:cNvPr id="4" name="Slide Number Placeholder 3"/>
          <p:cNvSpPr>
            <a:spLocks noGrp="1"/>
          </p:cNvSpPr>
          <p:nvPr>
            <p:ph type="sldNum" sz="quarter" idx="5"/>
          </p:nvPr>
        </p:nvSpPr>
        <p:spPr/>
        <p:txBody>
          <a:bodyPr/>
          <a:lstStyle/>
          <a:p>
            <a:fld id="{6D4CB8F3-6C2D-40C3-B5FF-C8A689D11477}" type="slidenum">
              <a:rPr lang="en-SG" smtClean="0"/>
              <a:t>23</a:t>
            </a:fld>
            <a:endParaRPr lang="en-SG"/>
          </a:p>
        </p:txBody>
      </p:sp>
    </p:spTree>
    <p:extLst>
      <p:ext uri="{BB962C8B-B14F-4D97-AF65-F5344CB8AC3E}">
        <p14:creationId xmlns:p14="http://schemas.microsoft.com/office/powerpoint/2010/main" val="3415634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Analysing the pair and joint plot we can see that a linear regression machine learning model is also well suited when it comes to predicting the total gold with total cs. As you can see from the skewness line being positive almost 1-1. </a:t>
            </a:r>
          </a:p>
        </p:txBody>
      </p:sp>
      <p:sp>
        <p:nvSpPr>
          <p:cNvPr id="4" name="Slide Number Placeholder 3"/>
          <p:cNvSpPr>
            <a:spLocks noGrp="1"/>
          </p:cNvSpPr>
          <p:nvPr>
            <p:ph type="sldNum" sz="quarter" idx="5"/>
          </p:nvPr>
        </p:nvSpPr>
        <p:spPr/>
        <p:txBody>
          <a:bodyPr/>
          <a:lstStyle/>
          <a:p>
            <a:fld id="{6D4CB8F3-6C2D-40C3-B5FF-C8A689D11477}" type="slidenum">
              <a:rPr lang="en-SG" smtClean="0"/>
              <a:t>24</a:t>
            </a:fld>
            <a:endParaRPr lang="en-SG"/>
          </a:p>
        </p:txBody>
      </p:sp>
    </p:spTree>
    <p:extLst>
      <p:ext uri="{BB962C8B-B14F-4D97-AF65-F5344CB8AC3E}">
        <p14:creationId xmlns:p14="http://schemas.microsoft.com/office/powerpoint/2010/main" val="2232431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After going through both problems 1 &amp; 2, we then ask ourselves if we can accurately predict the outcome of a league of legends match? Based on the team compositions, total gold earned, kill score, creep scores, neutral and structure objectives taken? </a:t>
            </a:r>
            <a:br>
              <a:rPr lang="en-SG"/>
            </a:br>
            <a:br>
              <a:rPr lang="en-SG"/>
            </a:br>
            <a:r>
              <a:rPr lang="en-SG"/>
              <a:t>We referenced our combined EDA and dataset to tackle this problem. </a:t>
            </a:r>
            <a:br>
              <a:rPr lang="en-SG"/>
            </a:br>
            <a:br>
              <a:rPr lang="en-SG"/>
            </a:br>
            <a:endParaRPr lang="en-SG"/>
          </a:p>
        </p:txBody>
      </p:sp>
      <p:sp>
        <p:nvSpPr>
          <p:cNvPr id="4" name="Slide Number Placeholder 3"/>
          <p:cNvSpPr>
            <a:spLocks noGrp="1"/>
          </p:cNvSpPr>
          <p:nvPr>
            <p:ph type="sldNum" sz="quarter" idx="5"/>
          </p:nvPr>
        </p:nvSpPr>
        <p:spPr/>
        <p:txBody>
          <a:bodyPr/>
          <a:lstStyle/>
          <a:p>
            <a:fld id="{6D4CB8F3-6C2D-40C3-B5FF-C8A689D11477}" type="slidenum">
              <a:rPr lang="en-SG" smtClean="0"/>
              <a:t>25</a:t>
            </a:fld>
            <a:endParaRPr lang="en-SG"/>
          </a:p>
        </p:txBody>
      </p:sp>
    </p:spTree>
    <p:extLst>
      <p:ext uri="{BB962C8B-B14F-4D97-AF65-F5344CB8AC3E}">
        <p14:creationId xmlns:p14="http://schemas.microsoft.com/office/powerpoint/2010/main" val="123661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machine learning model we used to do this prediction is: </a:t>
            </a:r>
          </a:p>
          <a:p>
            <a:endParaRPr lang="en-GB"/>
          </a:p>
          <a:p>
            <a:r>
              <a:rPr lang="en-GB"/>
              <a:t>Random forests are a popular supervised machine learning algorithm.</a:t>
            </a:r>
          </a:p>
          <a:p>
            <a:pPr>
              <a:buFont typeface="Arial" panose="020B0604020202020204" pitchFamily="34" charset="0"/>
              <a:buChar char="•"/>
            </a:pPr>
            <a:r>
              <a:rPr lang="en-GB"/>
              <a:t>Random forests are for supervised machine learning, where there is a </a:t>
            </a:r>
            <a:r>
              <a:rPr lang="en-GB" err="1"/>
              <a:t>labeled</a:t>
            </a:r>
            <a:r>
              <a:rPr lang="en-GB"/>
              <a:t> target variable.</a:t>
            </a:r>
          </a:p>
          <a:p>
            <a:pPr>
              <a:buFont typeface="Arial" panose="020B0604020202020204" pitchFamily="34" charset="0"/>
              <a:buChar char="•"/>
            </a:pPr>
            <a:r>
              <a:rPr lang="en-GB"/>
              <a:t>Random forests can be used for solving regression (numeric target variable) and classification (categorical target variable) problems.</a:t>
            </a:r>
          </a:p>
          <a:p>
            <a:pPr>
              <a:buFont typeface="Arial" panose="020B0604020202020204" pitchFamily="34" charset="0"/>
              <a:buChar char="•"/>
            </a:pPr>
            <a:r>
              <a:rPr lang="en-GB"/>
              <a:t>Random forests are an ensemble method, meaning they combine predictions from other models.</a:t>
            </a:r>
          </a:p>
          <a:p>
            <a:pPr>
              <a:buFont typeface="Arial" panose="020B0604020202020204" pitchFamily="34" charset="0"/>
              <a:buChar char="•"/>
            </a:pPr>
            <a:r>
              <a:rPr lang="en-GB"/>
              <a:t>Each of the smaller models in the random forest ensemble is a decision tree.</a:t>
            </a:r>
          </a:p>
          <a:p>
            <a:endParaRPr lang="en-SG"/>
          </a:p>
        </p:txBody>
      </p:sp>
      <p:sp>
        <p:nvSpPr>
          <p:cNvPr id="4" name="Slide Number Placeholder 3"/>
          <p:cNvSpPr>
            <a:spLocks noGrp="1"/>
          </p:cNvSpPr>
          <p:nvPr>
            <p:ph type="sldNum" sz="quarter" idx="5"/>
          </p:nvPr>
        </p:nvSpPr>
        <p:spPr/>
        <p:txBody>
          <a:bodyPr/>
          <a:lstStyle/>
          <a:p>
            <a:fld id="{6D4CB8F3-6C2D-40C3-B5FF-C8A689D11477}" type="slidenum">
              <a:rPr lang="en-SG" smtClean="0"/>
              <a:t>26</a:t>
            </a:fld>
            <a:endParaRPr lang="en-SG"/>
          </a:p>
        </p:txBody>
      </p:sp>
    </p:spTree>
    <p:extLst>
      <p:ext uri="{BB962C8B-B14F-4D97-AF65-F5344CB8AC3E}">
        <p14:creationId xmlns:p14="http://schemas.microsoft.com/office/powerpoint/2010/main" val="815186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a random forest classification, multiple decision trees are created using different random subsets of the data and features. Each decision tree is like an expert, providing its opinion on how to classify the data. Predictions are made by calculating the prediction for each decision tree, then taking the most popular result. (For regression, predictions use an averaging technique instead.)</a:t>
            </a:r>
            <a:endParaRPr lang="en-SG"/>
          </a:p>
        </p:txBody>
      </p:sp>
      <p:sp>
        <p:nvSpPr>
          <p:cNvPr id="4" name="Slide Number Placeholder 3"/>
          <p:cNvSpPr>
            <a:spLocks noGrp="1"/>
          </p:cNvSpPr>
          <p:nvPr>
            <p:ph type="sldNum" sz="quarter" idx="5"/>
          </p:nvPr>
        </p:nvSpPr>
        <p:spPr/>
        <p:txBody>
          <a:bodyPr/>
          <a:lstStyle/>
          <a:p>
            <a:fld id="{6D4CB8F3-6C2D-40C3-B5FF-C8A689D11477}" type="slidenum">
              <a:rPr lang="en-SG" smtClean="0"/>
              <a:t>27</a:t>
            </a:fld>
            <a:endParaRPr lang="en-SG"/>
          </a:p>
        </p:txBody>
      </p:sp>
    </p:spTree>
    <p:extLst>
      <p:ext uri="{BB962C8B-B14F-4D97-AF65-F5344CB8AC3E}">
        <p14:creationId xmlns:p14="http://schemas.microsoft.com/office/powerpoint/2010/main" val="1561887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a random forest classification, multiple decision trees are created using different random subsets of the data and features. Each decision tree is like an expert, providing its opinion on how to classify the data. Predictions are made by calculating the prediction for each decision tree, then taking the most popular result. (For regression, predictions use an averaging technique instead.)</a:t>
            </a:r>
            <a:endParaRPr lang="en-SG"/>
          </a:p>
        </p:txBody>
      </p:sp>
      <p:sp>
        <p:nvSpPr>
          <p:cNvPr id="4" name="Slide Number Placeholder 3"/>
          <p:cNvSpPr>
            <a:spLocks noGrp="1"/>
          </p:cNvSpPr>
          <p:nvPr>
            <p:ph type="sldNum" sz="quarter" idx="5"/>
          </p:nvPr>
        </p:nvSpPr>
        <p:spPr/>
        <p:txBody>
          <a:bodyPr/>
          <a:lstStyle/>
          <a:p>
            <a:fld id="{6D4CB8F3-6C2D-40C3-B5FF-C8A689D11477}" type="slidenum">
              <a:rPr lang="en-SG" smtClean="0"/>
              <a:t>28</a:t>
            </a:fld>
            <a:endParaRPr lang="en-SG"/>
          </a:p>
        </p:txBody>
      </p:sp>
    </p:spTree>
    <p:extLst>
      <p:ext uri="{BB962C8B-B14F-4D97-AF65-F5344CB8AC3E}">
        <p14:creationId xmlns:p14="http://schemas.microsoft.com/office/powerpoint/2010/main" val="2626488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a:t>Hyperparameter tuning is a method to adjust and customize the performance of a model. </a:t>
            </a:r>
          </a:p>
          <a:p>
            <a:pPr>
              <a:buFont typeface="Arial" panose="020B0604020202020204" pitchFamily="34" charset="0"/>
              <a:buChar char="•"/>
            </a:pPr>
            <a:endParaRPr lang="en-GB" b="1"/>
          </a:p>
          <a:p>
            <a:pPr>
              <a:buFont typeface="Arial" panose="020B0604020202020204" pitchFamily="34" charset="0"/>
              <a:buChar char="•"/>
            </a:pPr>
            <a:r>
              <a:rPr lang="en-GB" b="1"/>
              <a:t>n_estimators</a:t>
            </a:r>
            <a:r>
              <a:rPr lang="en-GB"/>
              <a:t>: the number of decision trees in the forest. I</a:t>
            </a:r>
          </a:p>
          <a:p>
            <a:pPr>
              <a:buFont typeface="Arial" panose="020B0604020202020204" pitchFamily="34" charset="0"/>
              <a:buChar char="•"/>
            </a:pPr>
            <a:r>
              <a:rPr lang="en-GB" b="1"/>
              <a:t>max_depth</a:t>
            </a:r>
            <a:r>
              <a:rPr lang="en-GB"/>
              <a:t>: the maximum depth of each decision tree in the forest</a:t>
            </a:r>
          </a:p>
          <a:p>
            <a:pPr>
              <a:buFont typeface="Arial" panose="020B0604020202020204" pitchFamily="34" charset="0"/>
              <a:buNone/>
            </a:pPr>
            <a:endParaRPr lang="en-GB"/>
          </a:p>
          <a:p>
            <a:pPr>
              <a:buFont typeface="Arial" panose="020B0604020202020204" pitchFamily="34" charset="0"/>
              <a:buNone/>
            </a:pPr>
            <a:endParaRPr lang="en-GB"/>
          </a:p>
          <a:p>
            <a:pPr>
              <a:buFont typeface="Arial" panose="020B0604020202020204" pitchFamily="34" charset="0"/>
              <a:buChar char="•"/>
            </a:pPr>
            <a:r>
              <a:rPr lang="en-GB" b="1"/>
              <a:t>Randomized Search</a:t>
            </a:r>
            <a:r>
              <a:rPr lang="en-GB"/>
              <a:t>:</a:t>
            </a:r>
          </a:p>
          <a:p>
            <a:pPr>
              <a:buFont typeface="Arial" panose="020B0604020202020204" pitchFamily="34" charset="0"/>
              <a:buChar char="•"/>
            </a:pPr>
            <a:r>
              <a:rPr lang="en-GB"/>
              <a:t> Suitable for larger hyperparameter spaces.</a:t>
            </a:r>
          </a:p>
          <a:p>
            <a:pPr>
              <a:buFont typeface="Arial" panose="020B0604020202020204" pitchFamily="34" charset="0"/>
              <a:buChar char="•"/>
            </a:pPr>
            <a:r>
              <a:rPr lang="en-GB"/>
              <a:t>May not guarantee finding the optimal combination, but it's more efficient in many cases.</a:t>
            </a:r>
          </a:p>
          <a:p>
            <a:pPr>
              <a:buFont typeface="Arial" panose="020B0604020202020204" pitchFamily="34" charset="0"/>
              <a:buNone/>
            </a:pPr>
            <a:br>
              <a:rPr lang="en-GB"/>
            </a:br>
            <a:r>
              <a:rPr lang="en-GB" b="1"/>
              <a:t>Grid Search</a:t>
            </a:r>
          </a:p>
          <a:p>
            <a:pPr>
              <a:buFont typeface="Arial" panose="020B0604020202020204" pitchFamily="34" charset="0"/>
              <a:buChar char="•"/>
            </a:pPr>
            <a:r>
              <a:rPr lang="en-GB"/>
              <a:t>Exhaustively searches through all possible combinations of hyperparameters defined in a grid.</a:t>
            </a:r>
          </a:p>
          <a:p>
            <a:pPr>
              <a:buFont typeface="Arial" panose="020B0604020202020204" pitchFamily="34" charset="0"/>
              <a:buChar char="•"/>
            </a:pPr>
            <a:r>
              <a:rPr lang="en-GB"/>
              <a:t>Suitable for smaller hyperparameter spaces where it's feasible to explore all combinations.</a:t>
            </a:r>
          </a:p>
          <a:p>
            <a:pPr>
              <a:buFont typeface="Arial" panose="020B0604020202020204" pitchFamily="34" charset="0"/>
              <a:buChar char="•"/>
            </a:pPr>
            <a:r>
              <a:rPr lang="en-GB"/>
              <a:t>Guarantees finding the optimal combination if it exists within the search space.</a:t>
            </a:r>
          </a:p>
        </p:txBody>
      </p:sp>
      <p:sp>
        <p:nvSpPr>
          <p:cNvPr id="4" name="Slide Number Placeholder 3"/>
          <p:cNvSpPr>
            <a:spLocks noGrp="1"/>
          </p:cNvSpPr>
          <p:nvPr>
            <p:ph type="sldNum" sz="quarter" idx="5"/>
          </p:nvPr>
        </p:nvSpPr>
        <p:spPr/>
        <p:txBody>
          <a:bodyPr/>
          <a:lstStyle/>
          <a:p>
            <a:fld id="{6D4CB8F3-6C2D-40C3-B5FF-C8A689D11477}" type="slidenum">
              <a:rPr lang="en-SG" smtClean="0"/>
              <a:t>30</a:t>
            </a:fld>
            <a:endParaRPr lang="en-SG"/>
          </a:p>
        </p:txBody>
      </p:sp>
    </p:spTree>
    <p:extLst>
      <p:ext uri="{BB962C8B-B14F-4D97-AF65-F5344CB8AC3E}">
        <p14:creationId xmlns:p14="http://schemas.microsoft.com/office/powerpoint/2010/main" val="30546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But first, we would like to briefly explain to you what is league of legends.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It is a multiplayer online battle arena video game where the primary objective is to destroy the base of the other team, and each team consist of 5 champions. You may watch this short video to gain a better understanding of the game. For this presentation, we will skip the video due to time constraint.</a:t>
            </a:r>
            <a:endParaRPr lang="en-SG"/>
          </a:p>
        </p:txBody>
      </p:sp>
      <p:sp>
        <p:nvSpPr>
          <p:cNvPr id="4" name="Slide Number Placeholder 3"/>
          <p:cNvSpPr>
            <a:spLocks noGrp="1"/>
          </p:cNvSpPr>
          <p:nvPr>
            <p:ph type="sldNum" sz="quarter" idx="5"/>
          </p:nvPr>
        </p:nvSpPr>
        <p:spPr/>
        <p:txBody>
          <a:bodyPr/>
          <a:lstStyle/>
          <a:p>
            <a:fld id="{6D4CB8F3-6C2D-40C3-B5FF-C8A689D11477}" type="slidenum">
              <a:rPr lang="en-SG" smtClean="0"/>
              <a:t>3</a:t>
            </a:fld>
            <a:endParaRPr lang="en-SG"/>
          </a:p>
        </p:txBody>
      </p:sp>
    </p:spTree>
    <p:extLst>
      <p:ext uri="{BB962C8B-B14F-4D97-AF65-F5344CB8AC3E}">
        <p14:creationId xmlns:p14="http://schemas.microsoft.com/office/powerpoint/2010/main" val="1854478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After adjusting the parameters this is the metrics that came out. </a:t>
            </a:r>
            <a:br>
              <a:rPr lang="en-GB"/>
            </a:br>
            <a:br>
              <a:rPr lang="en-GB"/>
            </a:br>
            <a:br>
              <a:rPr lang="en-GB"/>
            </a:br>
            <a:r>
              <a:rPr lang="en-GB"/>
              <a:t>Accuracy - 97% means that approximately 96.58% of the predictions made by the model were correct</a:t>
            </a:r>
          </a:p>
          <a:p>
            <a:r>
              <a:rPr lang="en-GB"/>
              <a:t>Precision - 94% means that approximately 94.12% of the instances predicted as positive by the model were actually positive</a:t>
            </a:r>
          </a:p>
          <a:p>
            <a:r>
              <a:rPr lang="en-GB"/>
              <a:t>Recall - 100% means that the model correctly identified all positive instances in the data</a:t>
            </a:r>
            <a:endParaRPr lang="en-SG"/>
          </a:p>
        </p:txBody>
      </p:sp>
      <p:sp>
        <p:nvSpPr>
          <p:cNvPr id="4" name="Slide Number Placeholder 3"/>
          <p:cNvSpPr>
            <a:spLocks noGrp="1"/>
          </p:cNvSpPr>
          <p:nvPr>
            <p:ph type="sldNum" sz="quarter" idx="5"/>
          </p:nvPr>
        </p:nvSpPr>
        <p:spPr/>
        <p:txBody>
          <a:bodyPr/>
          <a:lstStyle/>
          <a:p>
            <a:fld id="{6D4CB8F3-6C2D-40C3-B5FF-C8A689D11477}" type="slidenum">
              <a:rPr lang="en-SG" smtClean="0"/>
              <a:t>31</a:t>
            </a:fld>
            <a:endParaRPr lang="en-SG"/>
          </a:p>
        </p:txBody>
      </p:sp>
    </p:spTree>
    <p:extLst>
      <p:ext uri="{BB962C8B-B14F-4D97-AF65-F5344CB8AC3E}">
        <p14:creationId xmlns:p14="http://schemas.microsoft.com/office/powerpoint/2010/main" val="3055176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With the given dataset and variables that we extracted. We can predict the outcome using a combination of random tree classifier and a grid search to hyper tune our parameters leading to the best prediction; with this metrics we have obtained we are confident that it is accurate in predicting the winner of a game. </a:t>
            </a:r>
          </a:p>
        </p:txBody>
      </p:sp>
      <p:sp>
        <p:nvSpPr>
          <p:cNvPr id="4" name="Slide Number Placeholder 3"/>
          <p:cNvSpPr>
            <a:spLocks noGrp="1"/>
          </p:cNvSpPr>
          <p:nvPr>
            <p:ph type="sldNum" sz="quarter" idx="5"/>
          </p:nvPr>
        </p:nvSpPr>
        <p:spPr/>
        <p:txBody>
          <a:bodyPr/>
          <a:lstStyle/>
          <a:p>
            <a:fld id="{6D4CB8F3-6C2D-40C3-B5FF-C8A689D11477}" type="slidenum">
              <a:rPr lang="en-SG" smtClean="0"/>
              <a:t>32</a:t>
            </a:fld>
            <a:endParaRPr lang="en-SG"/>
          </a:p>
        </p:txBody>
      </p:sp>
    </p:spTree>
    <p:extLst>
      <p:ext uri="{BB962C8B-B14F-4D97-AF65-F5344CB8AC3E}">
        <p14:creationId xmlns:p14="http://schemas.microsoft.com/office/powerpoint/2010/main" val="376807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GB"/>
              <a:t>And this is a map where the battle happens, with the bases of the 2 team’s at the top right and bottom left, and there are also the top, middle, bottom &amp; support and jungle positions. The positions are important as different champions at different position will greatly affect the outcome of the match.</a:t>
            </a:r>
            <a:endParaRPr lang="en-SG" sz="1200">
              <a:solidFill>
                <a:schemeClr val="tx1"/>
              </a:solidFill>
            </a:endParaRPr>
          </a:p>
        </p:txBody>
      </p:sp>
      <p:sp>
        <p:nvSpPr>
          <p:cNvPr id="4" name="Slide Number Placeholder 3"/>
          <p:cNvSpPr>
            <a:spLocks noGrp="1"/>
          </p:cNvSpPr>
          <p:nvPr>
            <p:ph type="sldNum" sz="quarter" idx="5"/>
          </p:nvPr>
        </p:nvSpPr>
        <p:spPr/>
        <p:txBody>
          <a:bodyPr/>
          <a:lstStyle/>
          <a:p>
            <a:fld id="{6D4CB8F3-6C2D-40C3-B5FF-C8A689D11477}" type="slidenum">
              <a:rPr lang="en-SG" smtClean="0"/>
              <a:t>4</a:t>
            </a:fld>
            <a:endParaRPr lang="en-SG"/>
          </a:p>
        </p:txBody>
      </p:sp>
    </p:spTree>
    <p:extLst>
      <p:ext uri="{BB962C8B-B14F-4D97-AF65-F5344CB8AC3E}">
        <p14:creationId xmlns:p14="http://schemas.microsoft.com/office/powerpoint/2010/main" val="195682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GB"/>
              <a:t>As mentioned before, each player controls a champion and these champions are classified into different roles such as mage and warrior, with each fulfilling a specific role within a team.</a:t>
            </a:r>
            <a:endParaRPr lang="en-SG" sz="1200">
              <a:solidFill>
                <a:schemeClr val="tx1"/>
              </a:solidFill>
            </a:endParaRPr>
          </a:p>
        </p:txBody>
      </p:sp>
      <p:sp>
        <p:nvSpPr>
          <p:cNvPr id="4" name="Slide Number Placeholder 3"/>
          <p:cNvSpPr>
            <a:spLocks noGrp="1"/>
          </p:cNvSpPr>
          <p:nvPr>
            <p:ph type="sldNum" sz="quarter" idx="5"/>
          </p:nvPr>
        </p:nvSpPr>
        <p:spPr/>
        <p:txBody>
          <a:bodyPr/>
          <a:lstStyle/>
          <a:p>
            <a:fld id="{6D4CB8F3-6C2D-40C3-B5FF-C8A689D11477}" type="slidenum">
              <a:rPr lang="en-SG" smtClean="0"/>
              <a:t>5</a:t>
            </a:fld>
            <a:endParaRPr lang="en-SG"/>
          </a:p>
        </p:txBody>
      </p:sp>
    </p:spTree>
    <p:extLst>
      <p:ext uri="{BB962C8B-B14F-4D97-AF65-F5344CB8AC3E}">
        <p14:creationId xmlns:p14="http://schemas.microsoft.com/office/powerpoint/2010/main" val="266383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a:solidFill>
                  <a:schemeClr val="tx1">
                    <a:lumMod val="85000"/>
                    <a:lumOff val="15000"/>
                  </a:schemeClr>
                </a:solidFill>
                <a:effectLst/>
              </a:rPr>
              <a:t>Moving on, we would like to talk about the problem definitions of our mini project.</a:t>
            </a:r>
          </a:p>
          <a:p>
            <a:pPr marL="0" indent="0" algn="l">
              <a:buFont typeface="Arial" panose="020B0604020202020204" pitchFamily="34" charset="0"/>
              <a:buNone/>
            </a:pPr>
            <a:r>
              <a:rPr lang="en-US" b="0">
                <a:solidFill>
                  <a:schemeClr val="tx1">
                    <a:lumMod val="85000"/>
                    <a:lumOff val="15000"/>
                  </a:schemeClr>
                </a:solidFill>
                <a:effectLst/>
              </a:rPr>
              <a:t>The first problem definition is to identify the best champion class combination that will result in a win.</a:t>
            </a:r>
          </a:p>
          <a:p>
            <a:pPr marL="0" indent="0" algn="l">
              <a:buFont typeface="Arial" panose="020B0604020202020204" pitchFamily="34" charset="0"/>
              <a:buNone/>
            </a:pPr>
            <a:r>
              <a:rPr lang="en-US" b="0">
                <a:solidFill>
                  <a:schemeClr val="tx1">
                    <a:lumMod val="85000"/>
                    <a:lumOff val="15000"/>
                  </a:schemeClr>
                </a:solidFill>
                <a:effectLst/>
              </a:rPr>
              <a:t>Second is to predict the total gold based on other variables.</a:t>
            </a:r>
          </a:p>
          <a:p>
            <a:pPr marL="0" indent="0" algn="l">
              <a:buFont typeface="Arial" panose="020B0604020202020204" pitchFamily="34" charset="0"/>
              <a:buNone/>
            </a:pPr>
            <a:r>
              <a:rPr lang="en-US" b="0">
                <a:solidFill>
                  <a:schemeClr val="tx1">
                    <a:lumMod val="85000"/>
                    <a:lumOff val="15000"/>
                  </a:schemeClr>
                </a:solidFill>
                <a:effectLst/>
              </a:rPr>
              <a:t>Follow by predicting the outcome based on team combination, total gold and other variables.</a:t>
            </a:r>
          </a:p>
        </p:txBody>
      </p:sp>
      <p:sp>
        <p:nvSpPr>
          <p:cNvPr id="4" name="Slide Number Placeholder 3"/>
          <p:cNvSpPr>
            <a:spLocks noGrp="1"/>
          </p:cNvSpPr>
          <p:nvPr>
            <p:ph type="sldNum" sz="quarter" idx="5"/>
          </p:nvPr>
        </p:nvSpPr>
        <p:spPr/>
        <p:txBody>
          <a:bodyPr/>
          <a:lstStyle/>
          <a:p>
            <a:fld id="{6D4CB8F3-6C2D-40C3-B5FF-C8A689D11477}" type="slidenum">
              <a:rPr lang="en-SG" smtClean="0"/>
              <a:t>6</a:t>
            </a:fld>
            <a:endParaRPr lang="en-SG"/>
          </a:p>
        </p:txBody>
      </p:sp>
    </p:spTree>
    <p:extLst>
      <p:ext uri="{BB962C8B-B14F-4D97-AF65-F5344CB8AC3E}">
        <p14:creationId xmlns:p14="http://schemas.microsoft.com/office/powerpoint/2010/main" val="406335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the EDA of our problem definition, we need to prepare and clean the datasets, which we needed 2 datasets for our problem definitions.</a:t>
            </a:r>
          </a:p>
          <a:p>
            <a:r>
              <a:rPr lang="en-US" dirty="0"/>
              <a:t>This is the first dataset which contains all the data of the official competition.</a:t>
            </a:r>
          </a:p>
          <a:p>
            <a:r>
              <a:rPr lang="en-US" dirty="0"/>
              <a:t>And as you can see, there are more than 700 columns, so we must drop the columns that are not useful for our problem definitions.</a:t>
            </a:r>
          </a:p>
        </p:txBody>
      </p:sp>
      <p:sp>
        <p:nvSpPr>
          <p:cNvPr id="4" name="Slide Number Placeholder 3"/>
          <p:cNvSpPr>
            <a:spLocks noGrp="1"/>
          </p:cNvSpPr>
          <p:nvPr>
            <p:ph type="sldNum" sz="quarter" idx="5"/>
          </p:nvPr>
        </p:nvSpPr>
        <p:spPr/>
        <p:txBody>
          <a:bodyPr/>
          <a:lstStyle/>
          <a:p>
            <a:fld id="{6D4CB8F3-6C2D-40C3-B5FF-C8A689D11477}" type="slidenum">
              <a:rPr lang="en-SG" smtClean="0"/>
              <a:t>7</a:t>
            </a:fld>
            <a:endParaRPr lang="en-SG"/>
          </a:p>
        </p:txBody>
      </p:sp>
    </p:spTree>
    <p:extLst>
      <p:ext uri="{BB962C8B-B14F-4D97-AF65-F5344CB8AC3E}">
        <p14:creationId xmlns:p14="http://schemas.microsoft.com/office/powerpoint/2010/main" val="367581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second dataset and this dataset will supplement the first dataset as it contains the champions’ data like name and class, which the champion's class is what we interested in for our EDA.</a:t>
            </a:r>
          </a:p>
        </p:txBody>
      </p:sp>
      <p:sp>
        <p:nvSpPr>
          <p:cNvPr id="4" name="Slide Number Placeholder 3"/>
          <p:cNvSpPr>
            <a:spLocks noGrp="1"/>
          </p:cNvSpPr>
          <p:nvPr>
            <p:ph type="sldNum" sz="quarter" idx="5"/>
          </p:nvPr>
        </p:nvSpPr>
        <p:spPr/>
        <p:txBody>
          <a:bodyPr/>
          <a:lstStyle/>
          <a:p>
            <a:fld id="{6D4CB8F3-6C2D-40C3-B5FF-C8A689D11477}" type="slidenum">
              <a:rPr lang="en-SG" smtClean="0"/>
              <a:t>8</a:t>
            </a:fld>
            <a:endParaRPr lang="en-SG"/>
          </a:p>
        </p:txBody>
      </p:sp>
    </p:spTree>
    <p:extLst>
      <p:ext uri="{BB962C8B-B14F-4D97-AF65-F5344CB8AC3E}">
        <p14:creationId xmlns:p14="http://schemas.microsoft.com/office/powerpoint/2010/main" val="1284545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finally, we merged the data into a clean dataset that we used for our EDA.</a:t>
            </a:r>
          </a:p>
        </p:txBody>
      </p:sp>
      <p:sp>
        <p:nvSpPr>
          <p:cNvPr id="4" name="Slide Number Placeholder 3"/>
          <p:cNvSpPr>
            <a:spLocks noGrp="1"/>
          </p:cNvSpPr>
          <p:nvPr>
            <p:ph type="sldNum" sz="quarter" idx="5"/>
          </p:nvPr>
        </p:nvSpPr>
        <p:spPr/>
        <p:txBody>
          <a:bodyPr/>
          <a:lstStyle/>
          <a:p>
            <a:fld id="{6D4CB8F3-6C2D-40C3-B5FF-C8A689D11477}" type="slidenum">
              <a:rPr lang="en-SG" smtClean="0"/>
              <a:t>9</a:t>
            </a:fld>
            <a:endParaRPr lang="en-SG"/>
          </a:p>
        </p:txBody>
      </p:sp>
    </p:spTree>
    <p:extLst>
      <p:ext uri="{BB962C8B-B14F-4D97-AF65-F5344CB8AC3E}">
        <p14:creationId xmlns:p14="http://schemas.microsoft.com/office/powerpoint/2010/main" val="3578599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7" name="Date Placeholder 6"/>
          <p:cNvSpPr>
            <a:spLocks noGrp="1"/>
          </p:cNvSpPr>
          <p:nvPr>
            <p:ph type="dt" sz="half" idx="10"/>
          </p:nvPr>
        </p:nvSpPr>
        <p:spPr/>
        <p:txBody>
          <a:bodyPr/>
          <a:lstStyle/>
          <a:p>
            <a:fld id="{1160EA64-D806-43AC-9DF2-F8C432F32B4C}" type="datetimeFigureOut">
              <a:rPr lang="en-US" smtClean="0"/>
              <a:t>4/24/24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61570100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9F9C37B-1D36-470B-8223-D6C91242EC14}"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47665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7C6F52A-A82B-47A2-A83A-8C4C91F2D59F}"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072277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F070A7B3-6521-4DCA-87E5-044747A908C1}" type="datetimeFigureOut">
              <a:rPr lang="en-US" smtClean="0"/>
              <a:t>4/24/24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96828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9751591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Date Placeholder 7"/>
          <p:cNvSpPr>
            <a:spLocks noGrp="1"/>
          </p:cNvSpPr>
          <p:nvPr>
            <p:ph type="dt" sz="half" idx="10"/>
          </p:nvPr>
        </p:nvSpPr>
        <p:spPr/>
        <p:txBody>
          <a:bodyPr/>
          <a:lstStyle/>
          <a:p>
            <a:fld id="{AB134690-1557-4C89-A502-4959FE7FAD70}" type="datetimeFigureOut">
              <a:rPr lang="en-US" smtClean="0"/>
              <a:t>4/24/24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1672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1547661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1037C31-9E7A-4F99-8774-A0E530DE1A42}" type="datetimeFigureOut">
              <a:rPr lang="en-US" smtClean="0"/>
              <a:t>4/24/24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538951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21685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4/24/24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754529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4/24/24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59365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4/24/24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625105070"/>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4.png"/><Relationship Id="rId5" Type="http://schemas.openxmlformats.org/officeDocument/2006/relationships/image" Target="../media/image15.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1.png"/><Relationship Id="rId26" Type="http://schemas.openxmlformats.org/officeDocument/2006/relationships/image" Target="../media/image35.png"/><Relationship Id="rId39" Type="http://schemas.openxmlformats.org/officeDocument/2006/relationships/customXml" Target="../ink/ink16.xml"/><Relationship Id="rId21" Type="http://schemas.openxmlformats.org/officeDocument/2006/relationships/customXml" Target="../ink/ink7.xml"/><Relationship Id="rId34" Type="http://schemas.openxmlformats.org/officeDocument/2006/relationships/image" Target="../media/image39.png"/><Relationship Id="rId42" Type="http://schemas.openxmlformats.org/officeDocument/2006/relationships/image" Target="../media/image43.png"/><Relationship Id="rId47" Type="http://schemas.openxmlformats.org/officeDocument/2006/relationships/customXml" Target="../ink/ink20.xml"/><Relationship Id="rId50" Type="http://schemas.openxmlformats.org/officeDocument/2006/relationships/image" Target="../media/image47.png"/><Relationship Id="rId7" Type="http://schemas.openxmlformats.org/officeDocument/2006/relationships/image" Target="../media/image9.png"/><Relationship Id="rId2" Type="http://schemas.openxmlformats.org/officeDocument/2006/relationships/slideLayout" Target="../slideLayouts/slideLayout2.xml"/><Relationship Id="rId16" Type="http://schemas.openxmlformats.org/officeDocument/2006/relationships/image" Target="../media/image30.png"/><Relationship Id="rId29" Type="http://schemas.openxmlformats.org/officeDocument/2006/relationships/customXml" Target="../ink/ink11.xml"/><Relationship Id="rId11" Type="http://schemas.openxmlformats.org/officeDocument/2006/relationships/customXml" Target="../ink/ink2.xml"/><Relationship Id="rId24" Type="http://schemas.openxmlformats.org/officeDocument/2006/relationships/image" Target="../media/image34.png"/><Relationship Id="rId32" Type="http://schemas.openxmlformats.org/officeDocument/2006/relationships/image" Target="../media/image38.png"/><Relationship Id="rId37" Type="http://schemas.openxmlformats.org/officeDocument/2006/relationships/customXml" Target="../ink/ink15.xml"/><Relationship Id="rId40" Type="http://schemas.openxmlformats.org/officeDocument/2006/relationships/image" Target="../media/image42.png"/><Relationship Id="rId45" Type="http://schemas.openxmlformats.org/officeDocument/2006/relationships/customXml" Target="../ink/ink19.xml"/><Relationship Id="rId5" Type="http://schemas.openxmlformats.org/officeDocument/2006/relationships/image" Target="../media/image24.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36.png"/><Relationship Id="rId36" Type="http://schemas.openxmlformats.org/officeDocument/2006/relationships/image" Target="../media/image40.png"/><Relationship Id="rId49" Type="http://schemas.openxmlformats.org/officeDocument/2006/relationships/customXml" Target="../ink/ink21.xml"/><Relationship Id="rId10" Type="http://schemas.openxmlformats.org/officeDocument/2006/relationships/image" Target="../media/image27.png"/><Relationship Id="rId19" Type="http://schemas.openxmlformats.org/officeDocument/2006/relationships/customXml" Target="../ink/ink6.xml"/><Relationship Id="rId31" Type="http://schemas.openxmlformats.org/officeDocument/2006/relationships/customXml" Target="../ink/ink12.xml"/><Relationship Id="rId44" Type="http://schemas.openxmlformats.org/officeDocument/2006/relationships/image" Target="../media/image44.png"/><Relationship Id="rId4" Type="http://schemas.openxmlformats.org/officeDocument/2006/relationships/image" Target="../media/image23.png"/><Relationship Id="rId9" Type="http://schemas.openxmlformats.org/officeDocument/2006/relationships/customXml" Target="../ink/ink1.xml"/><Relationship Id="rId14" Type="http://schemas.openxmlformats.org/officeDocument/2006/relationships/image" Target="../media/image29.png"/><Relationship Id="rId22" Type="http://schemas.openxmlformats.org/officeDocument/2006/relationships/image" Target="../media/image33.png"/><Relationship Id="rId27" Type="http://schemas.openxmlformats.org/officeDocument/2006/relationships/customXml" Target="../ink/ink10.xml"/><Relationship Id="rId30" Type="http://schemas.openxmlformats.org/officeDocument/2006/relationships/image" Target="../media/image37.png"/><Relationship Id="rId35" Type="http://schemas.openxmlformats.org/officeDocument/2006/relationships/customXml" Target="../ink/ink14.xml"/><Relationship Id="rId43" Type="http://schemas.openxmlformats.org/officeDocument/2006/relationships/customXml" Target="../ink/ink18.xml"/><Relationship Id="rId48" Type="http://schemas.openxmlformats.org/officeDocument/2006/relationships/image" Target="../media/image46.png"/><Relationship Id="rId8" Type="http://schemas.openxmlformats.org/officeDocument/2006/relationships/image" Target="../media/image26.png"/><Relationship Id="rId51" Type="http://schemas.openxmlformats.org/officeDocument/2006/relationships/image" Target="../media/image48.png"/><Relationship Id="rId3" Type="http://schemas.openxmlformats.org/officeDocument/2006/relationships/notesSlide" Target="../notesSlides/notesSlide18.xml"/><Relationship Id="rId12" Type="http://schemas.openxmlformats.org/officeDocument/2006/relationships/image" Target="../media/image28.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38" Type="http://schemas.openxmlformats.org/officeDocument/2006/relationships/image" Target="../media/image41.png"/><Relationship Id="rId46" Type="http://schemas.openxmlformats.org/officeDocument/2006/relationships/image" Target="../media/image45.png"/><Relationship Id="rId20" Type="http://schemas.openxmlformats.org/officeDocument/2006/relationships/image" Target="../media/image32.png"/><Relationship Id="rId41" Type="http://schemas.openxmlformats.org/officeDocument/2006/relationships/customXml" Target="../ink/ink17.xml"/><Relationship Id="rId1" Type="http://schemas.openxmlformats.org/officeDocument/2006/relationships/tags" Target="../tags/tag1.xml"/><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25.xml"/><Relationship Id="rId3" Type="http://schemas.openxmlformats.org/officeDocument/2006/relationships/notesSlide" Target="../notesSlides/notesSlide23.xml"/><Relationship Id="rId7" Type="http://schemas.openxmlformats.org/officeDocument/2006/relationships/customXml" Target="../ink/ink22.xml"/><Relationship Id="rId12" Type="http://schemas.openxmlformats.org/officeDocument/2006/relationships/image" Target="../media/image60.pn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55.png"/><Relationship Id="rId11" Type="http://schemas.openxmlformats.org/officeDocument/2006/relationships/customXml" Target="../ink/ink24.xml"/><Relationship Id="rId5" Type="http://schemas.openxmlformats.org/officeDocument/2006/relationships/image" Target="../media/image57.png"/><Relationship Id="rId10"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customXml" Target="../ink/ink23.xml"/><Relationship Id="rId1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video" Target="https://www.youtube.com/embed/Gnsq2lseMk0?feature=oembed" TargetMode="External"/><Relationship Id="rId5" Type="http://schemas.openxmlformats.org/officeDocument/2006/relationships/image" Target="../media/image2.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leagueoflegends.com/en-sg/" TargetMode="External"/><Relationship Id="rId2" Type="http://schemas.openxmlformats.org/officeDocument/2006/relationships/hyperlink" Target="https://www.pngwing.com/en/search?q=league+of+legend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3926B-C925-518B-94C3-99A568A5D474}"/>
              </a:ext>
            </a:extLst>
          </p:cNvPr>
          <p:cNvSpPr>
            <a:spLocks noGrp="1"/>
          </p:cNvSpPr>
          <p:nvPr>
            <p:ph type="ctrTitle"/>
          </p:nvPr>
        </p:nvSpPr>
        <p:spPr/>
        <p:txBody>
          <a:bodyPr>
            <a:normAutofit fontScale="90000"/>
          </a:bodyPr>
          <a:lstStyle/>
          <a:p>
            <a:r>
              <a:rPr lang="en-US" cap="none">
                <a:cs typeface="Arial" panose="020B0604020202020204" pitchFamily="34" charset="0"/>
              </a:rPr>
              <a:t>Data Science Mini Project</a:t>
            </a:r>
            <a:br>
              <a:rPr lang="en-US" cap="none">
                <a:cs typeface="Arial" panose="020B0604020202020204" pitchFamily="34" charset="0"/>
              </a:rPr>
            </a:br>
            <a:r>
              <a:rPr lang="en-US" sz="3100" cap="none">
                <a:cs typeface="Arial" panose="020B0604020202020204" pitchFamily="34" charset="0"/>
              </a:rPr>
              <a:t>On</a:t>
            </a:r>
            <a:br>
              <a:rPr lang="en-US" cap="none">
                <a:cs typeface="Arial" panose="020B0604020202020204" pitchFamily="34" charset="0"/>
              </a:rPr>
            </a:br>
            <a:r>
              <a:rPr lang="en-US" cap="none">
                <a:cs typeface="Arial" panose="020B0604020202020204" pitchFamily="34" charset="0"/>
              </a:rPr>
              <a:t>League Of Legends</a:t>
            </a:r>
          </a:p>
        </p:txBody>
      </p:sp>
      <p:sp>
        <p:nvSpPr>
          <p:cNvPr id="3" name="Subtitle 2">
            <a:extLst>
              <a:ext uri="{FF2B5EF4-FFF2-40B4-BE49-F238E27FC236}">
                <a16:creationId xmlns:a16="http://schemas.microsoft.com/office/drawing/2014/main" id="{2FD8DE49-68D9-B908-F817-AB771A5A4240}"/>
              </a:ext>
            </a:extLst>
          </p:cNvPr>
          <p:cNvSpPr>
            <a:spLocks noGrp="1"/>
          </p:cNvSpPr>
          <p:nvPr>
            <p:ph type="subTitle" idx="1"/>
          </p:nvPr>
        </p:nvSpPr>
        <p:spPr>
          <a:xfrm>
            <a:off x="2695194" y="4352543"/>
            <a:ext cx="6801612" cy="1862905"/>
          </a:xfrm>
        </p:spPr>
        <p:txBody>
          <a:bodyPr>
            <a:normAutofit/>
          </a:bodyPr>
          <a:lstStyle/>
          <a:p>
            <a:r>
              <a:rPr lang="en-SG" dirty="0"/>
              <a:t>CSPT 1</a:t>
            </a:r>
          </a:p>
          <a:p>
            <a:r>
              <a:rPr lang="en-SG" dirty="0"/>
              <a:t>Estela Yar Raj Almendras</a:t>
            </a:r>
          </a:p>
          <a:p>
            <a:r>
              <a:rPr lang="en-SG" dirty="0"/>
              <a:t>Elias Chang Rui Yuan</a:t>
            </a:r>
          </a:p>
          <a:p>
            <a:r>
              <a:rPr lang="en-SG" dirty="0"/>
              <a:t>Brandon </a:t>
            </a:r>
            <a:r>
              <a:rPr lang="en-SG" dirty="0" err="1"/>
              <a:t>Voon</a:t>
            </a:r>
            <a:r>
              <a:rPr lang="en-SG" dirty="0"/>
              <a:t> Yen Seng</a:t>
            </a:r>
          </a:p>
        </p:txBody>
      </p:sp>
    </p:spTree>
    <p:extLst>
      <p:ext uri="{BB962C8B-B14F-4D97-AF65-F5344CB8AC3E}">
        <p14:creationId xmlns:p14="http://schemas.microsoft.com/office/powerpoint/2010/main" val="4214484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7E9E-EB4A-AB01-C338-0E8615EE818E}"/>
              </a:ext>
            </a:extLst>
          </p:cNvPr>
          <p:cNvSpPr>
            <a:spLocks noGrp="1"/>
          </p:cNvSpPr>
          <p:nvPr>
            <p:ph type="title"/>
          </p:nvPr>
        </p:nvSpPr>
        <p:spPr/>
        <p:txBody>
          <a:bodyPr/>
          <a:lstStyle/>
          <a:p>
            <a:r>
              <a:rPr lang="en-US" cap="none">
                <a:latin typeface="Gill Sans MT" panose="020B0502020104020203" pitchFamily="34" charset="77"/>
                <a:cs typeface="Arial" panose="020B0604020202020204" pitchFamily="34" charset="0"/>
              </a:rPr>
              <a:t>Data Preparation and Cleaning</a:t>
            </a:r>
            <a:br>
              <a:rPr lang="en-US" cap="none">
                <a:latin typeface="Gill Sans MT" panose="020B0502020104020203" pitchFamily="34" charset="77"/>
                <a:cs typeface="Arial" panose="020B0604020202020204" pitchFamily="34" charset="0"/>
              </a:rPr>
            </a:br>
            <a:r>
              <a:rPr lang="en-US" cap="none">
                <a:latin typeface="Gill Sans MT" panose="020B0502020104020203" pitchFamily="34" charset="77"/>
                <a:cs typeface="Arial" panose="020B0604020202020204" pitchFamily="34" charset="0"/>
              </a:rPr>
              <a:t>(Exploring with </a:t>
            </a:r>
            <a:r>
              <a:rPr lang="en-US" cap="none" err="1">
                <a:latin typeface="Gill Sans MT" panose="020B0502020104020203" pitchFamily="34" charset="77"/>
                <a:cs typeface="Arial" panose="020B0604020202020204" pitchFamily="34" charset="0"/>
              </a:rPr>
              <a:t>PandasAI</a:t>
            </a:r>
            <a:r>
              <a:rPr lang="en-US" cap="none">
                <a:latin typeface="Gill Sans MT" panose="020B0502020104020203" pitchFamily="34" charset="77"/>
                <a:cs typeface="Arial" panose="020B0604020202020204" pitchFamily="34" charset="0"/>
              </a:rPr>
              <a:t>)</a:t>
            </a:r>
            <a:endParaRPr lang="en-US"/>
          </a:p>
        </p:txBody>
      </p:sp>
      <p:sp>
        <p:nvSpPr>
          <p:cNvPr id="3" name="Content Placeholder 2">
            <a:extLst>
              <a:ext uri="{FF2B5EF4-FFF2-40B4-BE49-F238E27FC236}">
                <a16:creationId xmlns:a16="http://schemas.microsoft.com/office/drawing/2014/main" id="{3AB77DAF-4EB8-C79E-4CEA-745F25C2B3E5}"/>
              </a:ext>
            </a:extLst>
          </p:cNvPr>
          <p:cNvSpPr>
            <a:spLocks noGrp="1"/>
          </p:cNvSpPr>
          <p:nvPr>
            <p:ph idx="1"/>
          </p:nvPr>
        </p:nvSpPr>
        <p:spPr/>
        <p:txBody>
          <a:bodyPr>
            <a:noAutofit/>
          </a:bodyPr>
          <a:lstStyle/>
          <a:p>
            <a:pPr marL="0" indent="0">
              <a:buNone/>
            </a:pPr>
            <a:r>
              <a:rPr lang="en-US" sz="1200"/>
              <a:t>Instead of </a:t>
            </a:r>
            <a:r>
              <a:rPr lang="en-US" sz="1200" err="1"/>
              <a:t>DataFrame</a:t>
            </a:r>
            <a:r>
              <a:rPr lang="en-US" sz="1200"/>
              <a:t>, uses </a:t>
            </a:r>
            <a:r>
              <a:rPr lang="en-US" sz="1200" err="1"/>
              <a:t>SmartDataframe</a:t>
            </a:r>
            <a:r>
              <a:rPr lang="en-US" sz="1200"/>
              <a:t> from </a:t>
            </a:r>
            <a:r>
              <a:rPr lang="en-US" sz="1200" err="1"/>
              <a:t>pandasai</a:t>
            </a:r>
            <a:r>
              <a:rPr lang="en-US" sz="1200"/>
              <a:t> package.</a:t>
            </a:r>
          </a:p>
          <a:p>
            <a:pPr marL="0" indent="0">
              <a:buNone/>
            </a:pPr>
            <a:r>
              <a:rPr lang="en-US" sz="1200"/>
              <a:t>Able to clean the dataset to 25 columns.</a:t>
            </a:r>
          </a:p>
        </p:txBody>
      </p:sp>
      <p:pic>
        <p:nvPicPr>
          <p:cNvPr id="9" name="Picture 8" descr="A screenshot of a computer program&#10;&#10;Description automatically generated">
            <a:extLst>
              <a:ext uri="{FF2B5EF4-FFF2-40B4-BE49-F238E27FC236}">
                <a16:creationId xmlns:a16="http://schemas.microsoft.com/office/drawing/2014/main" id="{1B9E7F2C-0376-0307-79DF-C71D06B34647}"/>
              </a:ext>
            </a:extLst>
          </p:cNvPr>
          <p:cNvPicPr>
            <a:picLocks noChangeAspect="1"/>
          </p:cNvPicPr>
          <p:nvPr/>
        </p:nvPicPr>
        <p:blipFill>
          <a:blip r:embed="rId3"/>
          <a:stretch>
            <a:fillRect/>
          </a:stretch>
        </p:blipFill>
        <p:spPr>
          <a:xfrm>
            <a:off x="171992" y="3372545"/>
            <a:ext cx="4407193" cy="182827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3EF57583-5CFA-3495-05C2-9F2ECDBE8486}"/>
              </a:ext>
            </a:extLst>
          </p:cNvPr>
          <p:cNvPicPr>
            <a:picLocks noChangeAspect="1"/>
          </p:cNvPicPr>
          <p:nvPr/>
        </p:nvPicPr>
        <p:blipFill>
          <a:blip r:embed="rId4"/>
          <a:stretch>
            <a:fillRect/>
          </a:stretch>
        </p:blipFill>
        <p:spPr>
          <a:xfrm>
            <a:off x="4822520" y="4659019"/>
            <a:ext cx="3469709" cy="183088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7FA8D0AF-C5CE-C3A2-7608-BE71391B4ECA}"/>
              </a:ext>
            </a:extLst>
          </p:cNvPr>
          <p:cNvPicPr>
            <a:picLocks noChangeAspect="1"/>
          </p:cNvPicPr>
          <p:nvPr/>
        </p:nvPicPr>
        <p:blipFill>
          <a:blip r:embed="rId5"/>
          <a:stretch>
            <a:fillRect/>
          </a:stretch>
        </p:blipFill>
        <p:spPr>
          <a:xfrm>
            <a:off x="7043580" y="2638044"/>
            <a:ext cx="4668255" cy="1828279"/>
          </a:xfrm>
          <a:prstGeom prst="rect">
            <a:avLst/>
          </a:prstGeom>
        </p:spPr>
      </p:pic>
      <p:sp>
        <p:nvSpPr>
          <p:cNvPr id="15" name="Arrow: Down 11">
            <a:extLst>
              <a:ext uri="{FF2B5EF4-FFF2-40B4-BE49-F238E27FC236}">
                <a16:creationId xmlns:a16="http://schemas.microsoft.com/office/drawing/2014/main" id="{9EDE29B4-3535-D72B-255D-A867291F8266}"/>
              </a:ext>
            </a:extLst>
          </p:cNvPr>
          <p:cNvSpPr/>
          <p:nvPr/>
        </p:nvSpPr>
        <p:spPr>
          <a:xfrm rot="16200000">
            <a:off x="4329233" y="6118279"/>
            <a:ext cx="107399" cy="635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9284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E9DE-01C7-C2FB-411F-B1AC27C0C642}"/>
              </a:ext>
            </a:extLst>
          </p:cNvPr>
          <p:cNvSpPr>
            <a:spLocks noGrp="1"/>
          </p:cNvSpPr>
          <p:nvPr>
            <p:ph type="title"/>
          </p:nvPr>
        </p:nvSpPr>
        <p:spPr>
          <a:xfrm>
            <a:off x="804672" y="2858251"/>
            <a:ext cx="4486656" cy="1141497"/>
          </a:xfrm>
        </p:spPr>
        <p:txBody>
          <a:bodyPr>
            <a:normAutofit/>
          </a:bodyPr>
          <a:lstStyle/>
          <a:p>
            <a:r>
              <a:rPr lang="en-US" sz="2400" cap="none">
                <a:latin typeface="Gill Sans MT" panose="020B0502020104020203" pitchFamily="34" charset="77"/>
                <a:cs typeface="Arial" panose="020B0604020202020204" pitchFamily="34" charset="0"/>
              </a:rPr>
              <a:t>Problem Definition #1</a:t>
            </a:r>
          </a:p>
        </p:txBody>
      </p:sp>
      <p:sp>
        <p:nvSpPr>
          <p:cNvPr id="3" name="Content Placeholder 2">
            <a:extLst>
              <a:ext uri="{FF2B5EF4-FFF2-40B4-BE49-F238E27FC236}">
                <a16:creationId xmlns:a16="http://schemas.microsoft.com/office/drawing/2014/main" id="{44EF0264-0F1D-01CE-F7C6-BA18FC661F56}"/>
              </a:ext>
            </a:extLst>
          </p:cNvPr>
          <p:cNvSpPr>
            <a:spLocks noGrp="1"/>
          </p:cNvSpPr>
          <p:nvPr>
            <p:ph idx="1"/>
          </p:nvPr>
        </p:nvSpPr>
        <p:spPr>
          <a:xfrm>
            <a:off x="6756862" y="1609344"/>
            <a:ext cx="4815840" cy="5248656"/>
          </a:xfrm>
        </p:spPr>
        <p:txBody>
          <a:bodyPr>
            <a:normAutofit/>
          </a:bodyPr>
          <a:lstStyle/>
          <a:p>
            <a:pPr marL="0" indent="0" algn="l">
              <a:buNone/>
            </a:pPr>
            <a:r>
              <a:rPr lang="en-US" sz="1800">
                <a:solidFill>
                  <a:schemeClr val="tx1">
                    <a:lumMod val="85000"/>
                    <a:lumOff val="15000"/>
                  </a:schemeClr>
                </a:solidFill>
                <a:latin typeface="+mj-lt"/>
              </a:rPr>
              <a:t>Analyze official competitive matches and identify the best champion class combination that will result in a win</a:t>
            </a:r>
            <a:endParaRPr lang="en-US" sz="1800">
              <a:latin typeface="+mj-lt"/>
            </a:endParaRPr>
          </a:p>
          <a:p>
            <a:pPr marL="0" indent="0">
              <a:buNone/>
            </a:pPr>
            <a:endParaRPr lang="en-US" sz="1600">
              <a:latin typeface="Gill Sans MT" panose="020B0502020104020203" pitchFamily="34" charset="77"/>
              <a:cs typeface="Arial" panose="020B0604020202020204" pitchFamily="34" charset="0"/>
            </a:endParaRPr>
          </a:p>
          <a:p>
            <a:pPr marL="0" indent="0">
              <a:buNone/>
            </a:pPr>
            <a:r>
              <a:rPr lang="en-US" sz="1600">
                <a:latin typeface="Gill Sans MT" panose="020B0502020104020203" pitchFamily="34" charset="77"/>
                <a:cs typeface="Arial" panose="020B0604020202020204" pitchFamily="34" charset="0"/>
              </a:rPr>
              <a:t>Tasks </a:t>
            </a:r>
          </a:p>
          <a:p>
            <a:pPr marL="342900" indent="-342900">
              <a:buFont typeface="+mj-lt"/>
              <a:buAutoNum type="arabicPeriod"/>
            </a:pPr>
            <a:r>
              <a:rPr lang="en-US" sz="1600">
                <a:latin typeface="Gill Sans MT" panose="020B0502020104020203" pitchFamily="34" charset="77"/>
                <a:cs typeface="Arial" panose="020B0604020202020204" pitchFamily="34" charset="0"/>
              </a:rPr>
              <a:t>Perform data exploration and analysis (EDA).</a:t>
            </a:r>
          </a:p>
          <a:p>
            <a:pPr marL="342900" indent="-342900">
              <a:buFont typeface="+mj-lt"/>
              <a:buAutoNum type="arabicPeriod"/>
            </a:pPr>
            <a:r>
              <a:rPr lang="en-US" sz="1600">
                <a:latin typeface="Gill Sans MT" panose="020B0502020104020203" pitchFamily="34" charset="77"/>
                <a:cs typeface="Arial" panose="020B0604020202020204" pitchFamily="34" charset="0"/>
              </a:rPr>
              <a:t>Based on the observations and findings derive a conclusion.</a:t>
            </a:r>
          </a:p>
        </p:txBody>
      </p:sp>
      <p:pic>
        <p:nvPicPr>
          <p:cNvPr id="23" name="Audio 22">
            <a:hlinkClick r:id="" action="ppaction://media"/>
            <a:extLst>
              <a:ext uri="{FF2B5EF4-FFF2-40B4-BE49-F238E27FC236}">
                <a16:creationId xmlns:a16="http://schemas.microsoft.com/office/drawing/2014/main" id="{41EB90C3-9943-EEDF-691D-1449D1052E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90217477"/>
      </p:ext>
    </p:extLst>
  </p:cSld>
  <p:clrMapOvr>
    <a:masterClrMapping/>
  </p:clrMapOvr>
  <mc:AlternateContent xmlns:mc="http://schemas.openxmlformats.org/markup-compatibility/2006" xmlns:p14="http://schemas.microsoft.com/office/powerpoint/2010/main">
    <mc:Choice Requires="p14">
      <p:transition spd="slow" p14:dur="2000" advTm="18301"/>
    </mc:Choice>
    <mc:Fallback xmlns="">
      <p:transition spd="slow" advTm="18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ABDC-6619-5CCD-CDCC-63D2266515CE}"/>
              </a:ext>
            </a:extLst>
          </p:cNvPr>
          <p:cNvSpPr>
            <a:spLocks noGrp="1"/>
          </p:cNvSpPr>
          <p:nvPr>
            <p:ph type="title"/>
          </p:nvPr>
        </p:nvSpPr>
        <p:spPr>
          <a:xfrm>
            <a:off x="5663210" y="978776"/>
            <a:ext cx="5925310" cy="1174991"/>
          </a:xfrm>
        </p:spPr>
        <p:txBody>
          <a:bodyPr vert="horz" lIns="182880" tIns="182880" rIns="182880" bIns="182880" rtlCol="0" anchor="ctr" anchorCtr="1">
            <a:normAutofit/>
          </a:bodyPr>
          <a:lstStyle/>
          <a:p>
            <a:r>
              <a:rPr lang="en-US" sz="2400" cap="none">
                <a:latin typeface="Gill Sans MT" panose="020B0502020104020203" pitchFamily="34" charset="77"/>
                <a:cs typeface="Arial" panose="020B0604020202020204" pitchFamily="34" charset="0"/>
              </a:rPr>
              <a:t>Exploratory Data Analysis</a:t>
            </a:r>
          </a:p>
        </p:txBody>
      </p:sp>
      <p:sp>
        <p:nvSpPr>
          <p:cNvPr id="7" name="Text Placeholder 6">
            <a:extLst>
              <a:ext uri="{FF2B5EF4-FFF2-40B4-BE49-F238E27FC236}">
                <a16:creationId xmlns:a16="http://schemas.microsoft.com/office/drawing/2014/main" id="{4139D1A0-76E3-A879-4635-AED25E29124B}"/>
              </a:ext>
            </a:extLst>
          </p:cNvPr>
          <p:cNvSpPr>
            <a:spLocks noGrp="1"/>
          </p:cNvSpPr>
          <p:nvPr>
            <p:ph type="body" sz="half" idx="2"/>
          </p:nvPr>
        </p:nvSpPr>
        <p:spPr>
          <a:xfrm>
            <a:off x="6019800" y="2623972"/>
            <a:ext cx="6343988" cy="3255252"/>
          </a:xfrm>
        </p:spPr>
        <p:txBody>
          <a:bodyPr vert="horz" lIns="91440" tIns="45720" rIns="91440" bIns="45720" rtlCol="0">
            <a:normAutofit/>
          </a:bodyPr>
          <a:lstStyle/>
          <a:p>
            <a:pPr marL="228600" indent="-342900" algn="l">
              <a:buFont typeface="+mj-lt"/>
              <a:buAutoNum type="arabicPeriod"/>
            </a:pPr>
            <a:r>
              <a:rPr lang="en-US">
                <a:solidFill>
                  <a:schemeClr val="tx1">
                    <a:lumMod val="85000"/>
                    <a:lumOff val="15000"/>
                  </a:schemeClr>
                </a:solidFill>
              </a:rPr>
              <a:t>Analyze the Team Compositions of winning teams</a:t>
            </a:r>
          </a:p>
          <a:p>
            <a:pPr marL="228600" indent="-342900" algn="l">
              <a:buFont typeface="+mj-lt"/>
              <a:buAutoNum type="arabicPeriod"/>
            </a:pPr>
            <a:r>
              <a:rPr lang="en-US">
                <a:solidFill>
                  <a:schemeClr val="tx1">
                    <a:lumMod val="85000"/>
                    <a:lumOff val="15000"/>
                  </a:schemeClr>
                </a:solidFill>
              </a:rPr>
              <a:t>Observe the most optimal champion class for each role / position</a:t>
            </a:r>
          </a:p>
          <a:p>
            <a:pPr marL="685800" lvl="1" indent="-342900">
              <a:buFont typeface="+mj-lt"/>
              <a:buAutoNum type="arabicPeriod"/>
            </a:pPr>
            <a:r>
              <a:rPr lang="en-US"/>
              <a:t>Using visual representations to aid in identifying and</a:t>
            </a:r>
            <a:br>
              <a:rPr lang="en-US"/>
            </a:br>
            <a:r>
              <a:rPr lang="en-US"/>
              <a:t>confirming what team composition is the best</a:t>
            </a:r>
            <a:endParaRPr lang="en-US">
              <a:solidFill>
                <a:schemeClr val="tx1">
                  <a:lumMod val="85000"/>
                  <a:lumOff val="15000"/>
                </a:schemeClr>
              </a:solidFill>
            </a:endParaRPr>
          </a:p>
          <a:p>
            <a:pPr marL="228600" indent="-342900" algn="l">
              <a:buFont typeface="+mj-lt"/>
              <a:buAutoNum type="arabicPeriod"/>
            </a:pPr>
            <a:r>
              <a:rPr lang="en-US">
                <a:solidFill>
                  <a:schemeClr val="tx1">
                    <a:lumMod val="85000"/>
                    <a:lumOff val="15000"/>
                  </a:schemeClr>
                </a:solidFill>
              </a:rPr>
              <a:t>Gather findings and conclude</a:t>
            </a:r>
          </a:p>
          <a:p>
            <a:pPr marL="228600" indent="-342900" algn="l">
              <a:buFont typeface="+mj-lt"/>
              <a:buAutoNum type="arabicPeriod"/>
            </a:pPr>
            <a:endParaRPr lang="en-US">
              <a:solidFill>
                <a:schemeClr val="tx1">
                  <a:lumMod val="85000"/>
                  <a:lumOff val="15000"/>
                </a:schemeClr>
              </a:solidFill>
            </a:endParaRPr>
          </a:p>
          <a:p>
            <a:pPr marL="228600" indent="-342900" algn="l">
              <a:buFont typeface="+mj-lt"/>
              <a:buAutoNum type="arabicPeriod"/>
            </a:pPr>
            <a:endParaRPr lang="en-US">
              <a:solidFill>
                <a:schemeClr val="tx1">
                  <a:lumMod val="85000"/>
                  <a:lumOff val="15000"/>
                </a:schemeClr>
              </a:solidFill>
            </a:endParaRPr>
          </a:p>
        </p:txBody>
      </p:sp>
      <p:pic>
        <p:nvPicPr>
          <p:cNvPr id="4" name="Picture 3" descr="Magnifying glass showing decling performance">
            <a:extLst>
              <a:ext uri="{FF2B5EF4-FFF2-40B4-BE49-F238E27FC236}">
                <a16:creationId xmlns:a16="http://schemas.microsoft.com/office/drawing/2014/main" id="{7130D27A-BAC9-E8DB-6F8B-6B34320FB0B8}"/>
              </a:ext>
            </a:extLst>
          </p:cNvPr>
          <p:cNvPicPr>
            <a:picLocks noChangeAspect="1"/>
          </p:cNvPicPr>
          <p:nvPr/>
        </p:nvPicPr>
        <p:blipFill rotWithShape="1">
          <a:blip r:embed="rId5"/>
          <a:srcRect l="10866" r="43803" b="-1"/>
          <a:stretch/>
        </p:blipFill>
        <p:spPr>
          <a:xfrm>
            <a:off x="20" y="10"/>
            <a:ext cx="4657325" cy="6857990"/>
          </a:xfrm>
          <a:prstGeom prst="rect">
            <a:avLst/>
          </a:prstGeom>
        </p:spPr>
      </p:pic>
      <p:pic>
        <p:nvPicPr>
          <p:cNvPr id="38" name="Audio 37">
            <a:hlinkClick r:id="" action="ppaction://media"/>
            <a:extLst>
              <a:ext uri="{FF2B5EF4-FFF2-40B4-BE49-F238E27FC236}">
                <a16:creationId xmlns:a16="http://schemas.microsoft.com/office/drawing/2014/main" id="{095BBE01-035A-3F5B-AAA7-0F990E31BF3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4227602"/>
      </p:ext>
    </p:extLst>
  </p:cSld>
  <p:clrMapOvr>
    <a:masterClrMapping/>
  </p:clrMapOvr>
  <mc:AlternateContent xmlns:mc="http://schemas.openxmlformats.org/markup-compatibility/2006" xmlns:p14="http://schemas.microsoft.com/office/powerpoint/2010/main">
    <mc:Choice Requires="p14">
      <p:transition spd="slow" p14:dur="2000" advTm="21678"/>
    </mc:Choice>
    <mc:Fallback xmlns="">
      <p:transition spd="slow" advTm="21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1006424-4A05-44DC-6521-F9617A5754B2}"/>
              </a:ext>
            </a:extLst>
          </p:cNvPr>
          <p:cNvSpPr>
            <a:spLocks noGrp="1"/>
          </p:cNvSpPr>
          <p:nvPr>
            <p:ph type="title"/>
          </p:nvPr>
        </p:nvSpPr>
        <p:spPr>
          <a:xfrm>
            <a:off x="2468050" y="697182"/>
            <a:ext cx="3823894" cy="641762"/>
          </a:xfrm>
        </p:spPr>
        <p:txBody>
          <a:bodyPr vert="horz" lIns="274320" tIns="182880" rIns="274320" bIns="182880" rtlCol="0" anchor="ctr" anchorCtr="1">
            <a:normAutofit fontScale="90000"/>
          </a:bodyPr>
          <a:lstStyle/>
          <a:p>
            <a:r>
              <a:rPr lang="en-US" sz="3800"/>
              <a:t>Bar Graph</a:t>
            </a:r>
          </a:p>
        </p:txBody>
      </p:sp>
      <p:pic>
        <p:nvPicPr>
          <p:cNvPr id="5" name="Content Placeholder 4" descr="A graph with blue rectangles&#10;&#10;Description automatically generated">
            <a:extLst>
              <a:ext uri="{FF2B5EF4-FFF2-40B4-BE49-F238E27FC236}">
                <a16:creationId xmlns:a16="http://schemas.microsoft.com/office/drawing/2014/main" id="{71381188-369F-0334-6271-3DB774AA8713}"/>
              </a:ext>
            </a:extLst>
          </p:cNvPr>
          <p:cNvPicPr>
            <a:picLocks noGrp="1" noChangeAspect="1"/>
          </p:cNvPicPr>
          <p:nvPr>
            <p:ph idx="1"/>
          </p:nvPr>
        </p:nvPicPr>
        <p:blipFill rotWithShape="1">
          <a:blip r:embed="rId5"/>
          <a:srcRect t="4255"/>
          <a:stretch/>
        </p:blipFill>
        <p:spPr>
          <a:xfrm>
            <a:off x="20" y="10"/>
            <a:ext cx="12191980" cy="6857990"/>
          </a:xfrm>
          <a:prstGeom prst="rect">
            <a:avLst/>
          </a:prstGeom>
        </p:spPr>
      </p:pic>
      <p:pic>
        <p:nvPicPr>
          <p:cNvPr id="7" name="Picture 6">
            <a:extLst>
              <a:ext uri="{FF2B5EF4-FFF2-40B4-BE49-F238E27FC236}">
                <a16:creationId xmlns:a16="http://schemas.microsoft.com/office/drawing/2014/main" id="{F9EBCD20-05A5-9104-F25F-17964FC06F7A}"/>
              </a:ext>
            </a:extLst>
          </p:cNvPr>
          <p:cNvPicPr>
            <a:picLocks noChangeAspect="1"/>
          </p:cNvPicPr>
          <p:nvPr/>
        </p:nvPicPr>
        <p:blipFill>
          <a:blip r:embed="rId6"/>
          <a:stretch>
            <a:fillRect/>
          </a:stretch>
        </p:blipFill>
        <p:spPr>
          <a:xfrm>
            <a:off x="9943907" y="533400"/>
            <a:ext cx="2090097" cy="3005414"/>
          </a:xfrm>
          <a:prstGeom prst="rect">
            <a:avLst/>
          </a:prstGeom>
        </p:spPr>
      </p:pic>
      <p:pic>
        <p:nvPicPr>
          <p:cNvPr id="9" name="Picture 8">
            <a:extLst>
              <a:ext uri="{FF2B5EF4-FFF2-40B4-BE49-F238E27FC236}">
                <a16:creationId xmlns:a16="http://schemas.microsoft.com/office/drawing/2014/main" id="{E332526E-8324-06F4-9149-0D4FF25E35F8}"/>
              </a:ext>
            </a:extLst>
          </p:cNvPr>
          <p:cNvPicPr>
            <a:picLocks noChangeAspect="1"/>
          </p:cNvPicPr>
          <p:nvPr/>
        </p:nvPicPr>
        <p:blipFill>
          <a:blip r:embed="rId7"/>
          <a:stretch>
            <a:fillRect/>
          </a:stretch>
        </p:blipFill>
        <p:spPr>
          <a:xfrm>
            <a:off x="2402783" y="39721"/>
            <a:ext cx="9631221" cy="493679"/>
          </a:xfrm>
          <a:prstGeom prst="rect">
            <a:avLst/>
          </a:prstGeom>
        </p:spPr>
      </p:pic>
      <p:sp>
        <p:nvSpPr>
          <p:cNvPr id="2" name="Title 1">
            <a:extLst>
              <a:ext uri="{FF2B5EF4-FFF2-40B4-BE49-F238E27FC236}">
                <a16:creationId xmlns:a16="http://schemas.microsoft.com/office/drawing/2014/main" id="{B32D4345-A22D-580E-0BD9-BB708E578BC3}"/>
              </a:ext>
            </a:extLst>
          </p:cNvPr>
          <p:cNvSpPr txBox="1">
            <a:spLocks/>
          </p:cNvSpPr>
          <p:nvPr/>
        </p:nvSpPr>
        <p:spPr bwMode="black">
          <a:xfrm>
            <a:off x="5108864" y="1018063"/>
            <a:ext cx="1974272" cy="1174991"/>
          </a:xfrm>
          <a:prstGeom prst="rect">
            <a:avLst/>
          </a:prstGeom>
          <a:solidFill>
            <a:srgbClr val="FFFFFF"/>
          </a:solidFill>
          <a:ln w="31750" cap="sq">
            <a:solidFill>
              <a:srgbClr val="404040"/>
            </a:solidFill>
            <a:miter lim="800000"/>
          </a:ln>
        </p:spPr>
        <p:txBody>
          <a:bodyPr vert="horz" lIns="182880" tIns="182880" rIns="18288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400" cap="none">
                <a:latin typeface="Gill Sans MT" panose="020B0502020104020203" pitchFamily="34" charset="77"/>
                <a:cs typeface="Arial" panose="020B0604020202020204" pitchFamily="34" charset="0"/>
              </a:rPr>
              <a:t>Bar Graph</a:t>
            </a:r>
          </a:p>
        </p:txBody>
      </p:sp>
      <p:pic>
        <p:nvPicPr>
          <p:cNvPr id="34" name="Audio 33">
            <a:hlinkClick r:id="" action="ppaction://media"/>
            <a:extLst>
              <a:ext uri="{FF2B5EF4-FFF2-40B4-BE49-F238E27FC236}">
                <a16:creationId xmlns:a16="http://schemas.microsoft.com/office/drawing/2014/main" id="{39F7A13F-AD73-2117-539A-84C71441A97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8585292"/>
      </p:ext>
    </p:extLst>
  </p:cSld>
  <p:clrMapOvr>
    <a:masterClrMapping/>
  </p:clrMapOvr>
  <mc:AlternateContent xmlns:mc="http://schemas.openxmlformats.org/markup-compatibility/2006" xmlns:p14="http://schemas.microsoft.com/office/powerpoint/2010/main">
    <mc:Choice Requires="p14">
      <p:transition spd="slow" p14:dur="2000" advTm="22798"/>
    </mc:Choice>
    <mc:Fallback xmlns="">
      <p:transition spd="slow" advTm="22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71D181-2179-410B-90C2-D72FADF22D19}"/>
              </a:ext>
            </a:extLst>
          </p:cNvPr>
          <p:cNvPicPr>
            <a:picLocks noChangeAspect="1"/>
          </p:cNvPicPr>
          <p:nvPr/>
        </p:nvPicPr>
        <p:blipFill>
          <a:blip r:embed="rId5"/>
          <a:stretch>
            <a:fillRect/>
          </a:stretch>
        </p:blipFill>
        <p:spPr>
          <a:xfrm>
            <a:off x="10836" y="0"/>
            <a:ext cx="2083087" cy="3127248"/>
          </a:xfrm>
          <a:prstGeom prst="rect">
            <a:avLst/>
          </a:prstGeom>
        </p:spPr>
      </p:pic>
      <p:pic>
        <p:nvPicPr>
          <p:cNvPr id="12" name="Picture 11">
            <a:extLst>
              <a:ext uri="{FF2B5EF4-FFF2-40B4-BE49-F238E27FC236}">
                <a16:creationId xmlns:a16="http://schemas.microsoft.com/office/drawing/2014/main" id="{8EF6FDCC-BDE1-4D68-FCAE-619DD2A744E5}"/>
              </a:ext>
            </a:extLst>
          </p:cNvPr>
          <p:cNvPicPr>
            <a:picLocks noChangeAspect="1"/>
          </p:cNvPicPr>
          <p:nvPr/>
        </p:nvPicPr>
        <p:blipFill>
          <a:blip r:embed="rId6"/>
          <a:stretch>
            <a:fillRect/>
          </a:stretch>
        </p:blipFill>
        <p:spPr>
          <a:xfrm>
            <a:off x="162423" y="3429000"/>
            <a:ext cx="11867153" cy="3313846"/>
          </a:xfrm>
          <a:prstGeom prst="rect">
            <a:avLst/>
          </a:prstGeom>
        </p:spPr>
      </p:pic>
      <p:cxnSp>
        <p:nvCxnSpPr>
          <p:cNvPr id="16" name="Straight Arrow Connector 15">
            <a:extLst>
              <a:ext uri="{FF2B5EF4-FFF2-40B4-BE49-F238E27FC236}">
                <a16:creationId xmlns:a16="http://schemas.microsoft.com/office/drawing/2014/main" id="{1F868195-37F2-6D36-EA92-2EB75EDA467E}"/>
              </a:ext>
            </a:extLst>
          </p:cNvPr>
          <p:cNvCxnSpPr>
            <a:cxnSpLocks/>
          </p:cNvCxnSpPr>
          <p:nvPr/>
        </p:nvCxnSpPr>
        <p:spPr>
          <a:xfrm>
            <a:off x="1575101" y="589020"/>
            <a:ext cx="2031699" cy="2979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F9C64978-7CCB-5899-1C64-1F013F618772}"/>
              </a:ext>
            </a:extLst>
          </p:cNvPr>
          <p:cNvSpPr>
            <a:spLocks noGrp="1"/>
          </p:cNvSpPr>
          <p:nvPr>
            <p:ph type="title"/>
          </p:nvPr>
        </p:nvSpPr>
        <p:spPr>
          <a:xfrm>
            <a:off x="6930136" y="589020"/>
            <a:ext cx="3788664" cy="1188720"/>
          </a:xfrm>
        </p:spPr>
        <p:txBody>
          <a:bodyPr vert="horz" lIns="182880" tIns="182880" rIns="182880" bIns="182880" rtlCol="0" anchor="ctr" anchorCtr="1">
            <a:normAutofit/>
          </a:bodyPr>
          <a:lstStyle/>
          <a:p>
            <a:r>
              <a:rPr lang="en-US" sz="2400" cap="none">
                <a:latin typeface="Gill Sans MT" panose="020B0502020104020203" pitchFamily="34" charset="77"/>
                <a:cs typeface="Arial" panose="020B0604020202020204" pitchFamily="34" charset="0"/>
              </a:rPr>
              <a:t>Scatter Plots</a:t>
            </a:r>
          </a:p>
        </p:txBody>
      </p:sp>
      <p:pic>
        <p:nvPicPr>
          <p:cNvPr id="27" name="Audio 26">
            <a:hlinkClick r:id="" action="ppaction://media"/>
            <a:extLst>
              <a:ext uri="{FF2B5EF4-FFF2-40B4-BE49-F238E27FC236}">
                <a16:creationId xmlns:a16="http://schemas.microsoft.com/office/drawing/2014/main" id="{95E111FE-4D5F-BFEB-98FB-505E4A0902F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72836134"/>
      </p:ext>
    </p:extLst>
  </p:cSld>
  <p:clrMapOvr>
    <a:masterClrMapping/>
  </p:clrMapOvr>
  <mc:AlternateContent xmlns:mc="http://schemas.openxmlformats.org/markup-compatibility/2006" xmlns:p14="http://schemas.microsoft.com/office/powerpoint/2010/main">
    <mc:Choice Requires="p14">
      <p:transition spd="slow" p14:dur="2000" advTm="18687"/>
    </mc:Choice>
    <mc:Fallback xmlns="">
      <p:transition spd="slow" advTm="18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Content Placeholder 1">
            <a:extLst>
              <a:ext uri="{FF2B5EF4-FFF2-40B4-BE49-F238E27FC236}">
                <a16:creationId xmlns:a16="http://schemas.microsoft.com/office/drawing/2014/main" id="{77672403-94D7-5D52-000B-4A4B74AF4986}"/>
              </a:ext>
            </a:extLst>
          </p:cNvPr>
          <p:cNvPicPr>
            <a:picLocks noGrp="1" noChangeAspect="1"/>
          </p:cNvPicPr>
          <p:nvPr>
            <p:ph idx="1"/>
          </p:nvPr>
        </p:nvPicPr>
        <p:blipFill>
          <a:blip r:embed="rId5"/>
          <a:stretch>
            <a:fillRect/>
          </a:stretch>
        </p:blipFill>
        <p:spPr>
          <a:xfrm>
            <a:off x="4841256" y="731949"/>
            <a:ext cx="7163784" cy="5211652"/>
          </a:xfrm>
          <a:prstGeom prst="rect">
            <a:avLst/>
          </a:prstGeom>
        </p:spPr>
      </p:pic>
      <p:sp>
        <p:nvSpPr>
          <p:cNvPr id="4" name="Title 1">
            <a:extLst>
              <a:ext uri="{FF2B5EF4-FFF2-40B4-BE49-F238E27FC236}">
                <a16:creationId xmlns:a16="http://schemas.microsoft.com/office/drawing/2014/main" id="{2E5CD1B2-84B2-1C77-E128-D116BC94276D}"/>
              </a:ext>
            </a:extLst>
          </p:cNvPr>
          <p:cNvSpPr>
            <a:spLocks noGrp="1"/>
          </p:cNvSpPr>
          <p:nvPr>
            <p:ph type="title"/>
          </p:nvPr>
        </p:nvSpPr>
        <p:spPr>
          <a:xfrm>
            <a:off x="1340012" y="2750279"/>
            <a:ext cx="1974272" cy="1174991"/>
          </a:xfrm>
        </p:spPr>
        <p:txBody>
          <a:bodyPr vert="horz" lIns="182880" tIns="182880" rIns="182880" bIns="182880" rtlCol="0" anchor="ctr" anchorCtr="1">
            <a:normAutofit/>
          </a:bodyPr>
          <a:lstStyle/>
          <a:p>
            <a:r>
              <a:rPr lang="en-US" sz="2400" cap="none">
                <a:latin typeface="Gill Sans MT" panose="020B0502020104020203" pitchFamily="34" charset="77"/>
                <a:cs typeface="Arial" panose="020B0604020202020204" pitchFamily="34" charset="0"/>
              </a:rPr>
              <a:t>Heat Map</a:t>
            </a:r>
          </a:p>
        </p:txBody>
      </p:sp>
      <p:pic>
        <p:nvPicPr>
          <p:cNvPr id="18" name="Audio 17">
            <a:hlinkClick r:id="" action="ppaction://media"/>
            <a:extLst>
              <a:ext uri="{FF2B5EF4-FFF2-40B4-BE49-F238E27FC236}">
                <a16:creationId xmlns:a16="http://schemas.microsoft.com/office/drawing/2014/main" id="{ABB4FBDF-D0D1-2B14-0394-8F37D9FD99D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1137225"/>
      </p:ext>
    </p:extLst>
  </p:cSld>
  <p:clrMapOvr>
    <a:masterClrMapping/>
  </p:clrMapOvr>
  <mc:AlternateContent xmlns:mc="http://schemas.openxmlformats.org/markup-compatibility/2006" xmlns:p14="http://schemas.microsoft.com/office/powerpoint/2010/main">
    <mc:Choice Requires="p14">
      <p:transition spd="slow" p14:dur="2000" advTm="12139"/>
    </mc:Choice>
    <mc:Fallback xmlns="">
      <p:transition spd="slow" advTm="12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F07382B-DAFE-84F9-175E-62727AF23196}"/>
              </a:ext>
            </a:extLst>
          </p:cNvPr>
          <p:cNvPicPr>
            <a:picLocks noChangeAspect="1"/>
          </p:cNvPicPr>
          <p:nvPr/>
        </p:nvPicPr>
        <p:blipFill>
          <a:blip r:embed="rId5"/>
          <a:stretch>
            <a:fillRect/>
          </a:stretch>
        </p:blipFill>
        <p:spPr>
          <a:xfrm>
            <a:off x="5415642" y="640080"/>
            <a:ext cx="6015011" cy="5263134"/>
          </a:xfrm>
          <a:prstGeom prst="rect">
            <a:avLst/>
          </a:prstGeom>
        </p:spPr>
      </p:pic>
      <p:sp>
        <p:nvSpPr>
          <p:cNvPr id="14" name="Title 1">
            <a:extLst>
              <a:ext uri="{FF2B5EF4-FFF2-40B4-BE49-F238E27FC236}">
                <a16:creationId xmlns:a16="http://schemas.microsoft.com/office/drawing/2014/main" id="{D404B281-3872-A7AA-F153-5271584C88BF}"/>
              </a:ext>
            </a:extLst>
          </p:cNvPr>
          <p:cNvSpPr txBox="1">
            <a:spLocks/>
          </p:cNvSpPr>
          <p:nvPr/>
        </p:nvSpPr>
        <p:spPr bwMode="black">
          <a:xfrm>
            <a:off x="1340012" y="2750279"/>
            <a:ext cx="1974272" cy="1174991"/>
          </a:xfrm>
          <a:prstGeom prst="rect">
            <a:avLst/>
          </a:prstGeom>
          <a:solidFill>
            <a:srgbClr val="FFFFFF"/>
          </a:solidFill>
          <a:ln w="31750" cap="sq">
            <a:solidFill>
              <a:srgbClr val="404040"/>
            </a:solidFill>
            <a:miter lim="800000"/>
          </a:ln>
        </p:spPr>
        <p:txBody>
          <a:bodyPr vert="horz" lIns="182880" tIns="182880" rIns="18288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400" cap="none">
                <a:latin typeface="Gill Sans MT" panose="020B0502020104020203" pitchFamily="34" charset="77"/>
                <a:cs typeface="Arial" panose="020B0604020202020204" pitchFamily="34" charset="0"/>
              </a:rPr>
              <a:t>Pie Charts</a:t>
            </a:r>
          </a:p>
        </p:txBody>
      </p:sp>
      <p:pic>
        <p:nvPicPr>
          <p:cNvPr id="15" name="Audio 14">
            <a:hlinkClick r:id="" action="ppaction://media"/>
            <a:extLst>
              <a:ext uri="{FF2B5EF4-FFF2-40B4-BE49-F238E27FC236}">
                <a16:creationId xmlns:a16="http://schemas.microsoft.com/office/drawing/2014/main" id="{77BF9CFC-B73D-ED32-61B5-52E16442A4A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9943229"/>
      </p:ext>
    </p:extLst>
  </p:cSld>
  <p:clrMapOvr>
    <a:masterClrMapping/>
  </p:clrMapOvr>
  <mc:AlternateContent xmlns:mc="http://schemas.openxmlformats.org/markup-compatibility/2006" xmlns:p14="http://schemas.microsoft.com/office/powerpoint/2010/main">
    <mc:Choice Requires="p14">
      <p:transition spd="slow" p14:dur="2000" advTm="11900"/>
    </mc:Choice>
    <mc:Fallback xmlns="">
      <p:transition spd="slow" advTm="11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6815" y="1124712"/>
            <a:ext cx="966777" cy="4608576"/>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2" name="Rectangle 21">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3592" y="1124712"/>
            <a:ext cx="3127337" cy="4608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3650F829-B5AA-0450-1DB0-DE5A42BCDE53}"/>
              </a:ext>
            </a:extLst>
          </p:cNvPr>
          <p:cNvSpPr txBox="1">
            <a:spLocks/>
          </p:cNvSpPr>
          <p:nvPr/>
        </p:nvSpPr>
        <p:spPr bwMode="blackWhite">
          <a:xfrm>
            <a:off x="3759200" y="3034203"/>
            <a:ext cx="1820333" cy="789594"/>
          </a:xfrm>
          <a:prstGeom prst="rect">
            <a:avLst/>
          </a:prstGeom>
          <a:solidFill>
            <a:srgbClr val="FFFFFF"/>
          </a:solidFill>
          <a:ln w="31750" cap="sq">
            <a:solidFill>
              <a:srgbClr val="404040"/>
            </a:solidFill>
            <a:miter lim="800000"/>
          </a:ln>
        </p:spPr>
        <p:txBody>
          <a:bodyPr vert="horz" lIns="182880" tIns="182880" rIns="182880" bIns="182880" rtlCol="0" anchor="ctr" anchorCtr="1">
            <a:norm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pPr defTabSz="612648">
              <a:spcAft>
                <a:spcPts val="600"/>
              </a:spcAft>
            </a:pPr>
            <a:r>
              <a:rPr lang="en-US" sz="1700" kern="1200" cap="none" spc="134" baseline="0">
                <a:solidFill>
                  <a:srgbClr val="262626"/>
                </a:solidFill>
                <a:latin typeface="Gill Sans MT" panose="020B0502020104020203" pitchFamily="34" charset="77"/>
                <a:ea typeface="+mj-ea"/>
                <a:cs typeface="Arial" panose="020B0604020202020204" pitchFamily="34" charset="0"/>
              </a:rPr>
              <a:t>Conclusion</a:t>
            </a:r>
            <a:endParaRPr lang="en-US" sz="1700" cap="none">
              <a:latin typeface="Gill Sans MT" panose="020B0502020104020203" pitchFamily="34" charset="77"/>
              <a:cs typeface="Arial" panose="020B0604020202020204" pitchFamily="34" charset="0"/>
            </a:endParaRPr>
          </a:p>
        </p:txBody>
      </p:sp>
      <p:sp>
        <p:nvSpPr>
          <p:cNvPr id="27" name="Title 1">
            <a:extLst>
              <a:ext uri="{FF2B5EF4-FFF2-40B4-BE49-F238E27FC236}">
                <a16:creationId xmlns:a16="http://schemas.microsoft.com/office/drawing/2014/main" id="{5AEE714F-FFEF-8F7D-A541-956207C6F9FC}"/>
              </a:ext>
            </a:extLst>
          </p:cNvPr>
          <p:cNvSpPr txBox="1">
            <a:spLocks/>
          </p:cNvSpPr>
          <p:nvPr/>
        </p:nvSpPr>
        <p:spPr bwMode="blackWhite">
          <a:xfrm>
            <a:off x="6776218" y="1698181"/>
            <a:ext cx="3278967" cy="3825626"/>
          </a:xfrm>
          <a:prstGeom prst="rect">
            <a:avLst/>
          </a:prstGeom>
          <a:solidFill>
            <a:srgbClr val="FFFFFF"/>
          </a:solidFill>
          <a:ln w="31750" cap="sq">
            <a:solidFill>
              <a:srgbClr val="404040"/>
            </a:solidFill>
            <a:miter lim="800000"/>
          </a:ln>
        </p:spPr>
        <p:txBody>
          <a:bodyPr vert="horz" lIns="182880" tIns="182880" rIns="182880" bIns="182880" rtlCol="0" anchor="ctr" anchorCtr="1">
            <a:normAutofit lnSpcReduction="10000"/>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pPr algn="l" defTabSz="612648">
              <a:spcAft>
                <a:spcPts val="600"/>
              </a:spcAft>
            </a:pPr>
            <a:endParaRPr lang="en-US" sz="1608" kern="1200" cap="none" spc="134" baseline="0">
              <a:solidFill>
                <a:srgbClr val="262626"/>
              </a:solidFill>
              <a:latin typeface="Gill Sans MT" panose="020B0502020104020203" pitchFamily="34" charset="77"/>
              <a:ea typeface="+mj-ea"/>
              <a:cs typeface="Arial" panose="020B0604020202020204" pitchFamily="34" charset="0"/>
            </a:endParaRPr>
          </a:p>
          <a:p>
            <a:pPr algn="l" defTabSz="612648">
              <a:spcAft>
                <a:spcPts val="600"/>
              </a:spcAft>
            </a:pPr>
            <a:r>
              <a:rPr lang="en-US" sz="1608" kern="1200" cap="none" spc="134" baseline="0">
                <a:solidFill>
                  <a:srgbClr val="262626"/>
                </a:solidFill>
                <a:latin typeface="Gill Sans MT" panose="020B0502020104020203" pitchFamily="34" charset="77"/>
                <a:ea typeface="+mj-ea"/>
                <a:cs typeface="Arial" panose="020B0604020202020204" pitchFamily="34" charset="0"/>
              </a:rPr>
              <a:t>Top:</a:t>
            </a:r>
          </a:p>
          <a:p>
            <a:pPr algn="l" defTabSz="612648">
              <a:spcAft>
                <a:spcPts val="600"/>
              </a:spcAft>
            </a:pPr>
            <a:r>
              <a:rPr lang="en-US" sz="1608" kern="1200" cap="none" spc="134" baseline="0">
                <a:solidFill>
                  <a:srgbClr val="262626"/>
                </a:solidFill>
                <a:latin typeface="Gill Sans MT" panose="020B0502020104020203" pitchFamily="34" charset="77"/>
                <a:ea typeface="+mj-ea"/>
                <a:cs typeface="Arial" panose="020B0604020202020204" pitchFamily="34" charset="0"/>
              </a:rPr>
              <a:t>Warrior</a:t>
            </a:r>
          </a:p>
          <a:p>
            <a:pPr algn="l" defTabSz="612648">
              <a:spcAft>
                <a:spcPts val="600"/>
              </a:spcAft>
            </a:pPr>
            <a:endParaRPr lang="en-US" sz="1608" kern="1200" cap="none" spc="134" baseline="0">
              <a:solidFill>
                <a:srgbClr val="262626"/>
              </a:solidFill>
              <a:latin typeface="Gill Sans MT" panose="020B0502020104020203" pitchFamily="34" charset="77"/>
              <a:ea typeface="+mj-ea"/>
              <a:cs typeface="Arial" panose="020B0604020202020204" pitchFamily="34" charset="0"/>
            </a:endParaRPr>
          </a:p>
          <a:p>
            <a:pPr algn="l" defTabSz="612648">
              <a:spcAft>
                <a:spcPts val="600"/>
              </a:spcAft>
            </a:pPr>
            <a:r>
              <a:rPr lang="en-US" sz="1608" kern="1200" cap="none" spc="134" baseline="0">
                <a:solidFill>
                  <a:srgbClr val="262626"/>
                </a:solidFill>
                <a:latin typeface="Gill Sans MT" panose="020B0502020104020203" pitchFamily="34" charset="77"/>
                <a:ea typeface="+mj-ea"/>
                <a:cs typeface="Arial" panose="020B0604020202020204" pitchFamily="34" charset="0"/>
              </a:rPr>
              <a:t>Jungle:</a:t>
            </a:r>
          </a:p>
          <a:p>
            <a:pPr algn="l" defTabSz="612648">
              <a:spcAft>
                <a:spcPts val="600"/>
              </a:spcAft>
            </a:pPr>
            <a:r>
              <a:rPr lang="en-US" sz="1608" kern="1200" cap="none" spc="134" baseline="0">
                <a:solidFill>
                  <a:srgbClr val="262626"/>
                </a:solidFill>
                <a:latin typeface="Gill Sans MT" panose="020B0502020104020203" pitchFamily="34" charset="77"/>
                <a:ea typeface="+mj-ea"/>
                <a:cs typeface="Arial" panose="020B0604020202020204" pitchFamily="34" charset="0"/>
              </a:rPr>
              <a:t>Warrior</a:t>
            </a:r>
          </a:p>
          <a:p>
            <a:pPr algn="l" defTabSz="612648">
              <a:spcAft>
                <a:spcPts val="600"/>
              </a:spcAft>
            </a:pPr>
            <a:endParaRPr lang="en-US" sz="1608" kern="1200" cap="none" spc="134" baseline="0">
              <a:solidFill>
                <a:srgbClr val="262626"/>
              </a:solidFill>
              <a:latin typeface="Gill Sans MT" panose="020B0502020104020203" pitchFamily="34" charset="77"/>
              <a:ea typeface="+mj-ea"/>
              <a:cs typeface="Arial" panose="020B0604020202020204" pitchFamily="34" charset="0"/>
            </a:endParaRPr>
          </a:p>
          <a:p>
            <a:pPr algn="l" defTabSz="612648">
              <a:spcAft>
                <a:spcPts val="600"/>
              </a:spcAft>
            </a:pPr>
            <a:r>
              <a:rPr lang="en-US" sz="1608" kern="1200" cap="none" spc="134" baseline="0">
                <a:solidFill>
                  <a:srgbClr val="262626"/>
                </a:solidFill>
                <a:latin typeface="Gill Sans MT" panose="020B0502020104020203" pitchFamily="34" charset="77"/>
                <a:ea typeface="+mj-ea"/>
                <a:cs typeface="Arial" panose="020B0604020202020204" pitchFamily="34" charset="0"/>
              </a:rPr>
              <a:t>Mid:</a:t>
            </a:r>
          </a:p>
          <a:p>
            <a:pPr algn="l" defTabSz="612648">
              <a:spcAft>
                <a:spcPts val="600"/>
              </a:spcAft>
            </a:pPr>
            <a:r>
              <a:rPr lang="en-US" sz="1608" kern="1200" cap="none" spc="134" baseline="0">
                <a:solidFill>
                  <a:srgbClr val="262626"/>
                </a:solidFill>
                <a:latin typeface="Gill Sans MT" panose="020B0502020104020203" pitchFamily="34" charset="77"/>
                <a:ea typeface="+mj-ea"/>
                <a:cs typeface="Arial" panose="020B0604020202020204" pitchFamily="34" charset="0"/>
              </a:rPr>
              <a:t>Mage</a:t>
            </a:r>
          </a:p>
          <a:p>
            <a:pPr algn="l" defTabSz="612648">
              <a:spcAft>
                <a:spcPts val="600"/>
              </a:spcAft>
            </a:pPr>
            <a:endParaRPr lang="en-US" sz="1608" kern="1200" cap="none" spc="134" baseline="0">
              <a:solidFill>
                <a:srgbClr val="262626"/>
              </a:solidFill>
              <a:latin typeface="Gill Sans MT" panose="020B0502020104020203" pitchFamily="34" charset="77"/>
              <a:ea typeface="+mj-ea"/>
              <a:cs typeface="Arial" panose="020B0604020202020204" pitchFamily="34" charset="0"/>
            </a:endParaRPr>
          </a:p>
          <a:p>
            <a:pPr algn="l" defTabSz="612648">
              <a:spcAft>
                <a:spcPts val="600"/>
              </a:spcAft>
            </a:pPr>
            <a:r>
              <a:rPr lang="en-US" sz="1608" kern="1200" cap="none" spc="134" baseline="0">
                <a:solidFill>
                  <a:srgbClr val="262626"/>
                </a:solidFill>
                <a:latin typeface="Gill Sans MT" panose="020B0502020104020203" pitchFamily="34" charset="77"/>
                <a:ea typeface="+mj-ea"/>
                <a:cs typeface="Arial" panose="020B0604020202020204" pitchFamily="34" charset="0"/>
              </a:rPr>
              <a:t>Bottom &amp; Support:</a:t>
            </a:r>
          </a:p>
          <a:p>
            <a:pPr algn="l" defTabSz="612648">
              <a:spcAft>
                <a:spcPts val="600"/>
              </a:spcAft>
            </a:pPr>
            <a:r>
              <a:rPr lang="en-US" sz="1608" kern="1200" cap="none" spc="134" baseline="0">
                <a:solidFill>
                  <a:srgbClr val="262626"/>
                </a:solidFill>
                <a:latin typeface="Gill Sans MT" panose="020B0502020104020203" pitchFamily="34" charset="77"/>
                <a:ea typeface="+mj-ea"/>
                <a:cs typeface="Arial" panose="020B0604020202020204" pitchFamily="34" charset="0"/>
              </a:rPr>
              <a:t>Marksmen &amp; Support </a:t>
            </a:r>
          </a:p>
          <a:p>
            <a:pPr>
              <a:spcAft>
                <a:spcPts val="600"/>
              </a:spcAft>
            </a:pPr>
            <a:endParaRPr lang="en-US" sz="2400" cap="none">
              <a:latin typeface="Gill Sans MT" panose="020B0502020104020203" pitchFamily="34" charset="77"/>
              <a:cs typeface="Arial" panose="020B0604020202020204" pitchFamily="34" charset="0"/>
            </a:endParaRPr>
          </a:p>
        </p:txBody>
      </p:sp>
      <p:pic>
        <p:nvPicPr>
          <p:cNvPr id="12" name="Audio 11">
            <a:hlinkClick r:id="" action="ppaction://media"/>
            <a:extLst>
              <a:ext uri="{FF2B5EF4-FFF2-40B4-BE49-F238E27FC236}">
                <a16:creationId xmlns:a16="http://schemas.microsoft.com/office/drawing/2014/main" id="{E5A1CAB8-3D98-89C7-CCE0-AAAFF2DD9F0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57416271"/>
      </p:ext>
    </p:extLst>
  </p:cSld>
  <p:clrMapOvr>
    <a:masterClrMapping/>
  </p:clrMapOvr>
  <mc:AlternateContent xmlns:mc="http://schemas.openxmlformats.org/markup-compatibility/2006" xmlns:p14="http://schemas.microsoft.com/office/powerpoint/2010/main">
    <mc:Choice Requires="p14">
      <p:transition spd="slow" p14:dur="2000" advTm="22419"/>
    </mc:Choice>
    <mc:Fallback xmlns="">
      <p:transition spd="slow" advTm="22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F735-157F-8BD9-B683-026084338D1C}"/>
              </a:ext>
            </a:extLst>
          </p:cNvPr>
          <p:cNvSpPr>
            <a:spLocks noGrp="1"/>
          </p:cNvSpPr>
          <p:nvPr>
            <p:ph type="title"/>
          </p:nvPr>
        </p:nvSpPr>
        <p:spPr>
          <a:xfrm>
            <a:off x="2231136" y="134580"/>
            <a:ext cx="7729728" cy="1188720"/>
          </a:xfrm>
        </p:spPr>
        <p:txBody>
          <a:bodyPr>
            <a:normAutofit/>
          </a:bodyPr>
          <a:lstStyle/>
          <a:p>
            <a:r>
              <a:rPr lang="en-SG" cap="none"/>
              <a:t>League Of Legends In-game</a:t>
            </a:r>
            <a:br>
              <a:rPr lang="en-SG" cap="none"/>
            </a:br>
            <a:r>
              <a:rPr lang="en-SG" cap="none"/>
              <a:t>Gold System</a:t>
            </a:r>
          </a:p>
        </p:txBody>
      </p:sp>
      <p:sp>
        <p:nvSpPr>
          <p:cNvPr id="3" name="Content Placeholder 2">
            <a:extLst>
              <a:ext uri="{FF2B5EF4-FFF2-40B4-BE49-F238E27FC236}">
                <a16:creationId xmlns:a16="http://schemas.microsoft.com/office/drawing/2014/main" id="{201FB390-6009-AB41-DF58-EA495B0C528D}"/>
              </a:ext>
            </a:extLst>
          </p:cNvPr>
          <p:cNvSpPr>
            <a:spLocks noGrp="1"/>
          </p:cNvSpPr>
          <p:nvPr>
            <p:ph idx="1"/>
          </p:nvPr>
        </p:nvSpPr>
        <p:spPr>
          <a:xfrm>
            <a:off x="2231136" y="1427700"/>
            <a:ext cx="7729728" cy="2665417"/>
          </a:xfrm>
        </p:spPr>
        <p:txBody>
          <a:bodyPr vert="horz" lIns="91440" tIns="45720" rIns="91440" bIns="45720" rtlCol="0" anchor="t">
            <a:normAutofit/>
          </a:bodyPr>
          <a:lstStyle/>
          <a:p>
            <a:r>
              <a:rPr lang="en-SG" sz="1600"/>
              <a:t>Gold is the primary in-game currency used in League of Legends match.</a:t>
            </a:r>
          </a:p>
          <a:p>
            <a:r>
              <a:rPr lang="en-SG" sz="1600"/>
              <a:t>It represents wealth and resources accumulated by players and the team during a match. </a:t>
            </a:r>
          </a:p>
          <a:p>
            <a:r>
              <a:rPr lang="en-SG" sz="1600"/>
              <a:t>Gold is mostly earned by killing minions (</a:t>
            </a:r>
            <a:r>
              <a:rPr lang="en-SG" sz="1600" b="1"/>
              <a:t>CS creep score</a:t>
            </a:r>
            <a:r>
              <a:rPr lang="en-SG" sz="1600"/>
              <a:t>), neutral objective monsters, enemy champions and structures such as turrets and inhibitors. </a:t>
            </a:r>
          </a:p>
          <a:p>
            <a:r>
              <a:rPr lang="en-SG" sz="1600"/>
              <a:t>Gold can be used to purchase items that </a:t>
            </a:r>
            <a:r>
              <a:rPr lang="en-SG" sz="1600" b="1"/>
              <a:t>provides stat boosts, passive and active effects</a:t>
            </a:r>
            <a:r>
              <a:rPr lang="en-SG" sz="1600"/>
              <a:t> to enhance a champion’s abilities and performance</a:t>
            </a:r>
            <a:r>
              <a:rPr lang="en-SG" sz="1600">
                <a:ea typeface="+mn-lt"/>
                <a:cs typeface="+mn-lt"/>
              </a:rPr>
              <a:t> over the course of a game, which in turn</a:t>
            </a:r>
            <a:r>
              <a:rPr lang="en-SG" sz="1600" b="1">
                <a:ea typeface="+mn-lt"/>
                <a:cs typeface="+mn-lt"/>
              </a:rPr>
              <a:t> increase the chance of winning.</a:t>
            </a:r>
            <a:endParaRPr lang="en-SG" sz="1600" b="1"/>
          </a:p>
        </p:txBody>
      </p:sp>
      <p:pic>
        <p:nvPicPr>
          <p:cNvPr id="20" name="Picture 19" descr="A group of cartoon characters&#10;&#10;Description automatically generated">
            <a:extLst>
              <a:ext uri="{FF2B5EF4-FFF2-40B4-BE49-F238E27FC236}">
                <a16:creationId xmlns:a16="http://schemas.microsoft.com/office/drawing/2014/main" id="{F2194C31-6FDA-BFF3-C4AC-16CAE2EB27B8}"/>
              </a:ext>
            </a:extLst>
          </p:cNvPr>
          <p:cNvPicPr>
            <a:picLocks noChangeAspect="1"/>
          </p:cNvPicPr>
          <p:nvPr/>
        </p:nvPicPr>
        <p:blipFill>
          <a:blip r:embed="rId4"/>
          <a:stretch>
            <a:fillRect/>
          </a:stretch>
        </p:blipFill>
        <p:spPr>
          <a:xfrm>
            <a:off x="7700621" y="5530225"/>
            <a:ext cx="2666856" cy="1125850"/>
          </a:xfrm>
          <a:prstGeom prst="rect">
            <a:avLst/>
          </a:prstGeom>
        </p:spPr>
      </p:pic>
      <p:pic>
        <p:nvPicPr>
          <p:cNvPr id="22" name="Picture 21" descr="A cartoon of a dragon&#10;&#10;Description automatically generated">
            <a:extLst>
              <a:ext uri="{FF2B5EF4-FFF2-40B4-BE49-F238E27FC236}">
                <a16:creationId xmlns:a16="http://schemas.microsoft.com/office/drawing/2014/main" id="{CD4A1AE5-CDCF-F150-082A-CEEDE3B70874}"/>
              </a:ext>
            </a:extLst>
          </p:cNvPr>
          <p:cNvPicPr>
            <a:picLocks noChangeAspect="1"/>
          </p:cNvPicPr>
          <p:nvPr/>
        </p:nvPicPr>
        <p:blipFill>
          <a:blip r:embed="rId5"/>
          <a:stretch>
            <a:fillRect/>
          </a:stretch>
        </p:blipFill>
        <p:spPr>
          <a:xfrm>
            <a:off x="7791261" y="3503550"/>
            <a:ext cx="2521863" cy="2128800"/>
          </a:xfrm>
          <a:prstGeom prst="rect">
            <a:avLst/>
          </a:prstGeom>
        </p:spPr>
      </p:pic>
      <p:pic>
        <p:nvPicPr>
          <p:cNvPr id="24" name="Picture 23" descr="A purple and green creature with a green ring around it&#10;&#10;Description automatically generated">
            <a:extLst>
              <a:ext uri="{FF2B5EF4-FFF2-40B4-BE49-F238E27FC236}">
                <a16:creationId xmlns:a16="http://schemas.microsoft.com/office/drawing/2014/main" id="{1C3B18D4-1A90-DDC5-D2A4-9CF7A651A83E}"/>
              </a:ext>
            </a:extLst>
          </p:cNvPr>
          <p:cNvPicPr>
            <a:picLocks noChangeAspect="1"/>
          </p:cNvPicPr>
          <p:nvPr/>
        </p:nvPicPr>
        <p:blipFill>
          <a:blip r:embed="rId6"/>
          <a:stretch>
            <a:fillRect/>
          </a:stretch>
        </p:blipFill>
        <p:spPr>
          <a:xfrm>
            <a:off x="488487" y="3378483"/>
            <a:ext cx="2853453" cy="2635876"/>
          </a:xfrm>
          <a:prstGeom prst="rect">
            <a:avLst/>
          </a:prstGeom>
        </p:spPr>
      </p:pic>
      <p:pic>
        <p:nvPicPr>
          <p:cNvPr id="26" name="Picture 25" descr="A person in a garment holding a bow and arrow&#10;&#10;Description automatically generated">
            <a:extLst>
              <a:ext uri="{FF2B5EF4-FFF2-40B4-BE49-F238E27FC236}">
                <a16:creationId xmlns:a16="http://schemas.microsoft.com/office/drawing/2014/main" id="{93A32A23-6CED-33F1-F2F8-E90EFD01AC6B}"/>
              </a:ext>
            </a:extLst>
          </p:cNvPr>
          <p:cNvPicPr>
            <a:picLocks noChangeAspect="1"/>
          </p:cNvPicPr>
          <p:nvPr/>
        </p:nvPicPr>
        <p:blipFill>
          <a:blip r:embed="rId7"/>
          <a:stretch>
            <a:fillRect/>
          </a:stretch>
        </p:blipFill>
        <p:spPr>
          <a:xfrm>
            <a:off x="4592363" y="5272847"/>
            <a:ext cx="1942286" cy="1426366"/>
          </a:xfrm>
          <a:prstGeom prst="rect">
            <a:avLst/>
          </a:prstGeom>
        </p:spPr>
      </p:pic>
      <p:pic>
        <p:nvPicPr>
          <p:cNvPr id="18" name="Picture 17" descr="A cartoon of a knight holding a shield and sword&#10;&#10;Description automatically generated">
            <a:extLst>
              <a:ext uri="{FF2B5EF4-FFF2-40B4-BE49-F238E27FC236}">
                <a16:creationId xmlns:a16="http://schemas.microsoft.com/office/drawing/2014/main" id="{BFBBD1DF-9262-36D0-6DFB-7BCD2562B53F}"/>
              </a:ext>
            </a:extLst>
          </p:cNvPr>
          <p:cNvPicPr>
            <a:picLocks noChangeAspect="1"/>
          </p:cNvPicPr>
          <p:nvPr/>
        </p:nvPicPr>
        <p:blipFill>
          <a:blip r:embed="rId8"/>
          <a:stretch>
            <a:fillRect/>
          </a:stretch>
        </p:blipFill>
        <p:spPr>
          <a:xfrm>
            <a:off x="2448958" y="4567950"/>
            <a:ext cx="2249464" cy="2279438"/>
          </a:xfrm>
          <a:prstGeom prst="rect">
            <a:avLst/>
          </a:prstGeom>
        </p:spPr>
      </p:pic>
      <p:grpSp>
        <p:nvGrpSpPr>
          <p:cNvPr id="29" name="Group 28">
            <a:extLst>
              <a:ext uri="{FF2B5EF4-FFF2-40B4-BE49-F238E27FC236}">
                <a16:creationId xmlns:a16="http://schemas.microsoft.com/office/drawing/2014/main" id="{903BF7C5-EDDB-BF4C-95A3-D09C0482B72E}"/>
              </a:ext>
            </a:extLst>
          </p:cNvPr>
          <p:cNvGrpSpPr/>
          <p:nvPr/>
        </p:nvGrpSpPr>
        <p:grpSpPr>
          <a:xfrm>
            <a:off x="1295415" y="4343220"/>
            <a:ext cx="1044720" cy="800640"/>
            <a:chOff x="1295415" y="4343220"/>
            <a:chExt cx="1044720" cy="800640"/>
          </a:xfrm>
        </p:grpSpPr>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85D7B9AD-C1D1-E0E6-2563-7C78D8294C6A}"/>
                    </a:ext>
                  </a:extLst>
                </p14:cNvPr>
                <p14:cNvContentPartPr/>
                <p14:nvPr/>
              </p14:nvContentPartPr>
              <p14:xfrm>
                <a:off x="1295415" y="4389660"/>
                <a:ext cx="1044720" cy="754200"/>
              </p14:xfrm>
            </p:contentPart>
          </mc:Choice>
          <mc:Fallback xmlns="">
            <p:pic>
              <p:nvPicPr>
                <p:cNvPr id="27" name="Ink 26">
                  <a:extLst>
                    <a:ext uri="{FF2B5EF4-FFF2-40B4-BE49-F238E27FC236}">
                      <a16:creationId xmlns:a16="http://schemas.microsoft.com/office/drawing/2014/main" id="{85D7B9AD-C1D1-E0E6-2563-7C78D8294C6A}"/>
                    </a:ext>
                  </a:extLst>
                </p:cNvPr>
                <p:cNvPicPr/>
                <p:nvPr/>
              </p:nvPicPr>
              <p:blipFill>
                <a:blip r:embed="rId10"/>
                <a:stretch>
                  <a:fillRect/>
                </a:stretch>
              </p:blipFill>
              <p:spPr>
                <a:xfrm>
                  <a:off x="1286418" y="4380660"/>
                  <a:ext cx="1062354" cy="77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850FDC3E-119E-6A79-E2E1-A8785DDEF116}"/>
                    </a:ext>
                  </a:extLst>
                </p14:cNvPr>
                <p14:cNvContentPartPr/>
                <p14:nvPr/>
              </p14:nvContentPartPr>
              <p14:xfrm>
                <a:off x="1628775" y="4343220"/>
                <a:ext cx="456840" cy="541080"/>
              </p14:xfrm>
            </p:contentPart>
          </mc:Choice>
          <mc:Fallback xmlns="">
            <p:pic>
              <p:nvPicPr>
                <p:cNvPr id="28" name="Ink 27">
                  <a:extLst>
                    <a:ext uri="{FF2B5EF4-FFF2-40B4-BE49-F238E27FC236}">
                      <a16:creationId xmlns:a16="http://schemas.microsoft.com/office/drawing/2014/main" id="{850FDC3E-119E-6A79-E2E1-A8785DDEF116}"/>
                    </a:ext>
                  </a:extLst>
                </p:cNvPr>
                <p:cNvPicPr/>
                <p:nvPr/>
              </p:nvPicPr>
              <p:blipFill>
                <a:blip r:embed="rId12"/>
                <a:stretch>
                  <a:fillRect/>
                </a:stretch>
              </p:blipFill>
              <p:spPr>
                <a:xfrm>
                  <a:off x="1619775" y="4334220"/>
                  <a:ext cx="474480" cy="558720"/>
                </a:xfrm>
                <a:prstGeom prst="rect">
                  <a:avLst/>
                </a:prstGeom>
              </p:spPr>
            </p:pic>
          </mc:Fallback>
        </mc:AlternateContent>
      </p:grpSp>
      <p:grpSp>
        <p:nvGrpSpPr>
          <p:cNvPr id="41" name="Group 40">
            <a:extLst>
              <a:ext uri="{FF2B5EF4-FFF2-40B4-BE49-F238E27FC236}">
                <a16:creationId xmlns:a16="http://schemas.microsoft.com/office/drawing/2014/main" id="{3841629C-C3B0-643D-5353-26E360B1E792}"/>
              </a:ext>
            </a:extLst>
          </p:cNvPr>
          <p:cNvGrpSpPr/>
          <p:nvPr/>
        </p:nvGrpSpPr>
        <p:grpSpPr>
          <a:xfrm>
            <a:off x="3114495" y="5571900"/>
            <a:ext cx="712800" cy="514800"/>
            <a:chOff x="3114495" y="5571900"/>
            <a:chExt cx="712800" cy="514800"/>
          </a:xfrm>
        </p:grpSpPr>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7317EDAB-2FC8-BC04-0261-A5A549366A2C}"/>
                    </a:ext>
                  </a:extLst>
                </p14:cNvPr>
                <p14:cNvContentPartPr/>
                <p14:nvPr/>
              </p14:nvContentPartPr>
              <p14:xfrm>
                <a:off x="3114495" y="5612940"/>
                <a:ext cx="493200" cy="473760"/>
              </p14:xfrm>
            </p:contentPart>
          </mc:Choice>
          <mc:Fallback xmlns="">
            <p:pic>
              <p:nvPicPr>
                <p:cNvPr id="30" name="Ink 29">
                  <a:extLst>
                    <a:ext uri="{FF2B5EF4-FFF2-40B4-BE49-F238E27FC236}">
                      <a16:creationId xmlns:a16="http://schemas.microsoft.com/office/drawing/2014/main" id="{7317EDAB-2FC8-BC04-0261-A5A549366A2C}"/>
                    </a:ext>
                  </a:extLst>
                </p:cNvPr>
                <p:cNvPicPr/>
                <p:nvPr/>
              </p:nvPicPr>
              <p:blipFill>
                <a:blip r:embed="rId14"/>
                <a:stretch>
                  <a:fillRect/>
                </a:stretch>
              </p:blipFill>
              <p:spPr>
                <a:xfrm>
                  <a:off x="3105495" y="5603933"/>
                  <a:ext cx="510840" cy="49141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1EDC965C-D887-2587-6FCC-ECDF041DB380}"/>
                    </a:ext>
                  </a:extLst>
                </p14:cNvPr>
                <p14:cNvContentPartPr/>
                <p14:nvPr/>
              </p14:nvContentPartPr>
              <p14:xfrm>
                <a:off x="3248055" y="5571900"/>
                <a:ext cx="579240" cy="510120"/>
              </p14:xfrm>
            </p:contentPart>
          </mc:Choice>
          <mc:Fallback xmlns="">
            <p:pic>
              <p:nvPicPr>
                <p:cNvPr id="31" name="Ink 30">
                  <a:extLst>
                    <a:ext uri="{FF2B5EF4-FFF2-40B4-BE49-F238E27FC236}">
                      <a16:creationId xmlns:a16="http://schemas.microsoft.com/office/drawing/2014/main" id="{1EDC965C-D887-2587-6FCC-ECDF041DB380}"/>
                    </a:ext>
                  </a:extLst>
                </p:cNvPr>
                <p:cNvPicPr/>
                <p:nvPr/>
              </p:nvPicPr>
              <p:blipFill>
                <a:blip r:embed="rId16"/>
                <a:stretch>
                  <a:fillRect/>
                </a:stretch>
              </p:blipFill>
              <p:spPr>
                <a:xfrm>
                  <a:off x="3239055" y="5562906"/>
                  <a:ext cx="596880" cy="527748"/>
                </a:xfrm>
                <a:prstGeom prst="rect">
                  <a:avLst/>
                </a:prstGeom>
              </p:spPr>
            </p:pic>
          </mc:Fallback>
        </mc:AlternateContent>
      </p:grpSp>
      <p:grpSp>
        <p:nvGrpSpPr>
          <p:cNvPr id="40" name="Group 39">
            <a:extLst>
              <a:ext uri="{FF2B5EF4-FFF2-40B4-BE49-F238E27FC236}">
                <a16:creationId xmlns:a16="http://schemas.microsoft.com/office/drawing/2014/main" id="{EB66B079-EC60-9EE8-B382-126972DF7C90}"/>
              </a:ext>
            </a:extLst>
          </p:cNvPr>
          <p:cNvGrpSpPr/>
          <p:nvPr/>
        </p:nvGrpSpPr>
        <p:grpSpPr>
          <a:xfrm>
            <a:off x="5486175" y="5629140"/>
            <a:ext cx="566640" cy="651240"/>
            <a:chOff x="5486175" y="5629140"/>
            <a:chExt cx="566640" cy="651240"/>
          </a:xfrm>
        </p:grpSpPr>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253AF346-4EEE-543C-AA42-895A0AE251AF}"/>
                    </a:ext>
                  </a:extLst>
                </p14:cNvPr>
                <p14:cNvContentPartPr/>
                <p14:nvPr/>
              </p14:nvContentPartPr>
              <p14:xfrm>
                <a:off x="5486175" y="5855580"/>
                <a:ext cx="566640" cy="424800"/>
              </p14:xfrm>
            </p:contentPart>
          </mc:Choice>
          <mc:Fallback xmlns="">
            <p:pic>
              <p:nvPicPr>
                <p:cNvPr id="32" name="Ink 31">
                  <a:extLst>
                    <a:ext uri="{FF2B5EF4-FFF2-40B4-BE49-F238E27FC236}">
                      <a16:creationId xmlns:a16="http://schemas.microsoft.com/office/drawing/2014/main" id="{253AF346-4EEE-543C-AA42-895A0AE251AF}"/>
                    </a:ext>
                  </a:extLst>
                </p:cNvPr>
                <p:cNvPicPr/>
                <p:nvPr/>
              </p:nvPicPr>
              <p:blipFill>
                <a:blip r:embed="rId18"/>
                <a:stretch>
                  <a:fillRect/>
                </a:stretch>
              </p:blipFill>
              <p:spPr>
                <a:xfrm>
                  <a:off x="5477181" y="5846588"/>
                  <a:ext cx="584269" cy="44242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39C8BA9D-ED89-7DEC-1260-06A25476BE07}"/>
                    </a:ext>
                  </a:extLst>
                </p14:cNvPr>
                <p14:cNvContentPartPr/>
                <p14:nvPr/>
              </p14:nvContentPartPr>
              <p14:xfrm>
                <a:off x="5543415" y="5629140"/>
                <a:ext cx="457920" cy="603720"/>
              </p14:xfrm>
            </p:contentPart>
          </mc:Choice>
          <mc:Fallback xmlns="">
            <p:pic>
              <p:nvPicPr>
                <p:cNvPr id="33" name="Ink 32">
                  <a:extLst>
                    <a:ext uri="{FF2B5EF4-FFF2-40B4-BE49-F238E27FC236}">
                      <a16:creationId xmlns:a16="http://schemas.microsoft.com/office/drawing/2014/main" id="{39C8BA9D-ED89-7DEC-1260-06A25476BE07}"/>
                    </a:ext>
                  </a:extLst>
                </p:cNvPr>
                <p:cNvPicPr/>
                <p:nvPr/>
              </p:nvPicPr>
              <p:blipFill>
                <a:blip r:embed="rId20"/>
                <a:stretch>
                  <a:fillRect/>
                </a:stretch>
              </p:blipFill>
              <p:spPr>
                <a:xfrm>
                  <a:off x="5534415" y="5620145"/>
                  <a:ext cx="475560" cy="621349"/>
                </a:xfrm>
                <a:prstGeom prst="rect">
                  <a:avLst/>
                </a:prstGeom>
              </p:spPr>
            </p:pic>
          </mc:Fallback>
        </mc:AlternateContent>
      </p:grpSp>
      <p:grpSp>
        <p:nvGrpSpPr>
          <p:cNvPr id="39" name="Group 38">
            <a:extLst>
              <a:ext uri="{FF2B5EF4-FFF2-40B4-BE49-F238E27FC236}">
                <a16:creationId xmlns:a16="http://schemas.microsoft.com/office/drawing/2014/main" id="{7B4D5B29-09C8-A19C-C92B-EE8368966CBF}"/>
              </a:ext>
            </a:extLst>
          </p:cNvPr>
          <p:cNvGrpSpPr/>
          <p:nvPr/>
        </p:nvGrpSpPr>
        <p:grpSpPr>
          <a:xfrm>
            <a:off x="8457975" y="5934060"/>
            <a:ext cx="609840" cy="492480"/>
            <a:chOff x="8457975" y="5934060"/>
            <a:chExt cx="609840" cy="492480"/>
          </a:xfrm>
        </p:grpSpPr>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D1B09DF2-2916-44AE-EE7E-C86E1C30B785}"/>
                    </a:ext>
                  </a:extLst>
                </p14:cNvPr>
                <p14:cNvContentPartPr/>
                <p14:nvPr/>
              </p14:nvContentPartPr>
              <p14:xfrm>
                <a:off x="8457975" y="5981220"/>
                <a:ext cx="609840" cy="372240"/>
              </p14:xfrm>
            </p:contentPart>
          </mc:Choice>
          <mc:Fallback xmlns="">
            <p:pic>
              <p:nvPicPr>
                <p:cNvPr id="34" name="Ink 33">
                  <a:extLst>
                    <a:ext uri="{FF2B5EF4-FFF2-40B4-BE49-F238E27FC236}">
                      <a16:creationId xmlns:a16="http://schemas.microsoft.com/office/drawing/2014/main" id="{D1B09DF2-2916-44AE-EE7E-C86E1C30B785}"/>
                    </a:ext>
                  </a:extLst>
                </p:cNvPr>
                <p:cNvPicPr/>
                <p:nvPr/>
              </p:nvPicPr>
              <p:blipFill>
                <a:blip r:embed="rId22"/>
                <a:stretch>
                  <a:fillRect/>
                </a:stretch>
              </p:blipFill>
              <p:spPr>
                <a:xfrm>
                  <a:off x="8448975" y="5972220"/>
                  <a:ext cx="62748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2B349301-58D3-823C-10FD-FBDBB4307EEC}"/>
                    </a:ext>
                  </a:extLst>
                </p14:cNvPr>
                <p14:cNvContentPartPr/>
                <p14:nvPr/>
              </p14:nvContentPartPr>
              <p14:xfrm>
                <a:off x="8715375" y="5934060"/>
                <a:ext cx="327240" cy="492480"/>
              </p14:xfrm>
            </p:contentPart>
          </mc:Choice>
          <mc:Fallback xmlns="">
            <p:pic>
              <p:nvPicPr>
                <p:cNvPr id="35" name="Ink 34">
                  <a:extLst>
                    <a:ext uri="{FF2B5EF4-FFF2-40B4-BE49-F238E27FC236}">
                      <a16:creationId xmlns:a16="http://schemas.microsoft.com/office/drawing/2014/main" id="{2B349301-58D3-823C-10FD-FBDBB4307EEC}"/>
                    </a:ext>
                  </a:extLst>
                </p:cNvPr>
                <p:cNvPicPr/>
                <p:nvPr/>
              </p:nvPicPr>
              <p:blipFill>
                <a:blip r:embed="rId24"/>
                <a:stretch>
                  <a:fillRect/>
                </a:stretch>
              </p:blipFill>
              <p:spPr>
                <a:xfrm>
                  <a:off x="8706375" y="5925067"/>
                  <a:ext cx="344880" cy="510107"/>
                </a:xfrm>
                <a:prstGeom prst="rect">
                  <a:avLst/>
                </a:prstGeom>
              </p:spPr>
            </p:pic>
          </mc:Fallback>
        </mc:AlternateContent>
      </p:grpSp>
      <p:grpSp>
        <p:nvGrpSpPr>
          <p:cNvPr id="38" name="Group 37">
            <a:extLst>
              <a:ext uri="{FF2B5EF4-FFF2-40B4-BE49-F238E27FC236}">
                <a16:creationId xmlns:a16="http://schemas.microsoft.com/office/drawing/2014/main" id="{D3742385-D3CE-4005-DC07-E03CB534F9A1}"/>
              </a:ext>
            </a:extLst>
          </p:cNvPr>
          <p:cNvGrpSpPr/>
          <p:nvPr/>
        </p:nvGrpSpPr>
        <p:grpSpPr>
          <a:xfrm>
            <a:off x="8629695" y="4447980"/>
            <a:ext cx="636120" cy="638640"/>
            <a:chOff x="8629695" y="4447980"/>
            <a:chExt cx="636120" cy="638640"/>
          </a:xfrm>
        </p:grpSpPr>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9DCDBB51-84FC-CD8E-2AC5-A2C3F7D98CAC}"/>
                    </a:ext>
                  </a:extLst>
                </p14:cNvPr>
                <p14:cNvContentPartPr/>
                <p14:nvPr/>
              </p14:nvContentPartPr>
              <p14:xfrm>
                <a:off x="8629695" y="4480020"/>
                <a:ext cx="636120" cy="606600"/>
              </p14:xfrm>
            </p:contentPart>
          </mc:Choice>
          <mc:Fallback xmlns="">
            <p:pic>
              <p:nvPicPr>
                <p:cNvPr id="36" name="Ink 35">
                  <a:extLst>
                    <a:ext uri="{FF2B5EF4-FFF2-40B4-BE49-F238E27FC236}">
                      <a16:creationId xmlns:a16="http://schemas.microsoft.com/office/drawing/2014/main" id="{9DCDBB51-84FC-CD8E-2AC5-A2C3F7D98CAC}"/>
                    </a:ext>
                  </a:extLst>
                </p:cNvPr>
                <p:cNvPicPr/>
                <p:nvPr/>
              </p:nvPicPr>
              <p:blipFill>
                <a:blip r:embed="rId26"/>
                <a:stretch>
                  <a:fillRect/>
                </a:stretch>
              </p:blipFill>
              <p:spPr>
                <a:xfrm>
                  <a:off x="8620695" y="4471020"/>
                  <a:ext cx="653760" cy="624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Ink 36">
                  <a:extLst>
                    <a:ext uri="{FF2B5EF4-FFF2-40B4-BE49-F238E27FC236}">
                      <a16:creationId xmlns:a16="http://schemas.microsoft.com/office/drawing/2014/main" id="{B2C95332-C1E7-4D51-4058-B3340ADF98DE}"/>
                    </a:ext>
                  </a:extLst>
                </p14:cNvPr>
                <p14:cNvContentPartPr/>
                <p14:nvPr/>
              </p14:nvContentPartPr>
              <p14:xfrm>
                <a:off x="8867655" y="4447980"/>
                <a:ext cx="369000" cy="503640"/>
              </p14:xfrm>
            </p:contentPart>
          </mc:Choice>
          <mc:Fallback xmlns="">
            <p:pic>
              <p:nvPicPr>
                <p:cNvPr id="37" name="Ink 36">
                  <a:extLst>
                    <a:ext uri="{FF2B5EF4-FFF2-40B4-BE49-F238E27FC236}">
                      <a16:creationId xmlns:a16="http://schemas.microsoft.com/office/drawing/2014/main" id="{B2C95332-C1E7-4D51-4058-B3340ADF98DE}"/>
                    </a:ext>
                  </a:extLst>
                </p:cNvPr>
                <p:cNvPicPr/>
                <p:nvPr/>
              </p:nvPicPr>
              <p:blipFill>
                <a:blip r:embed="rId28"/>
                <a:stretch>
                  <a:fillRect/>
                </a:stretch>
              </p:blipFill>
              <p:spPr>
                <a:xfrm>
                  <a:off x="8858655" y="4438986"/>
                  <a:ext cx="386640" cy="521267"/>
                </a:xfrm>
                <a:prstGeom prst="rect">
                  <a:avLst/>
                </a:prstGeom>
              </p:spPr>
            </p:pic>
          </mc:Fallback>
        </mc:AlternateContent>
      </p:grpSp>
      <p:grpSp>
        <p:nvGrpSpPr>
          <p:cNvPr id="48" name="Group 47">
            <a:extLst>
              <a:ext uri="{FF2B5EF4-FFF2-40B4-BE49-F238E27FC236}">
                <a16:creationId xmlns:a16="http://schemas.microsoft.com/office/drawing/2014/main" id="{D4E80920-5233-EE47-2EB1-F118FD55A33B}"/>
              </a:ext>
            </a:extLst>
          </p:cNvPr>
          <p:cNvGrpSpPr/>
          <p:nvPr/>
        </p:nvGrpSpPr>
        <p:grpSpPr>
          <a:xfrm>
            <a:off x="2923739" y="3815226"/>
            <a:ext cx="5124600" cy="1762470"/>
            <a:chOff x="2876535" y="3943350"/>
            <a:chExt cx="5124600" cy="1762470"/>
          </a:xfrm>
        </p:grpSpPr>
        <mc:AlternateContent xmlns:mc="http://schemas.openxmlformats.org/markup-compatibility/2006" xmlns:p14="http://schemas.microsoft.com/office/powerpoint/2010/main">
          <mc:Choice Requires="p14">
            <p:contentPart p14:bwMode="auto" r:id="rId29">
              <p14:nvContentPartPr>
                <p14:cNvPr id="5" name="Ink 4">
                  <a:extLst>
                    <a:ext uri="{FF2B5EF4-FFF2-40B4-BE49-F238E27FC236}">
                      <a16:creationId xmlns:a16="http://schemas.microsoft.com/office/drawing/2014/main" id="{3121B217-EB16-3BC7-4ADE-EE84B6C7CAE0}"/>
                    </a:ext>
                  </a:extLst>
                </p14:cNvPr>
                <p14:cNvContentPartPr/>
                <p14:nvPr/>
              </p14:nvContentPartPr>
              <p14:xfrm>
                <a:off x="4677180" y="4189590"/>
                <a:ext cx="637920" cy="843840"/>
              </p14:xfrm>
            </p:contentPart>
          </mc:Choice>
          <mc:Fallback xmlns="">
            <p:pic>
              <p:nvPicPr>
                <p:cNvPr id="5" name="Ink 4">
                  <a:extLst>
                    <a:ext uri="{FF2B5EF4-FFF2-40B4-BE49-F238E27FC236}">
                      <a16:creationId xmlns:a16="http://schemas.microsoft.com/office/drawing/2014/main" id="{3121B217-EB16-3BC7-4ADE-EE84B6C7CAE0}"/>
                    </a:ext>
                  </a:extLst>
                </p:cNvPr>
                <p:cNvPicPr/>
                <p:nvPr/>
              </p:nvPicPr>
              <p:blipFill>
                <a:blip r:embed="rId30"/>
                <a:stretch>
                  <a:fillRect/>
                </a:stretch>
              </p:blipFill>
              <p:spPr>
                <a:xfrm>
                  <a:off x="4668180" y="4180586"/>
                  <a:ext cx="655560" cy="86148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 name="Ink 5">
                  <a:extLst>
                    <a:ext uri="{FF2B5EF4-FFF2-40B4-BE49-F238E27FC236}">
                      <a16:creationId xmlns:a16="http://schemas.microsoft.com/office/drawing/2014/main" id="{83B5BE7D-8821-6B00-700D-71018E397C6F}"/>
                    </a:ext>
                  </a:extLst>
                </p14:cNvPr>
                <p14:cNvContentPartPr/>
                <p14:nvPr/>
              </p14:nvContentPartPr>
              <p14:xfrm>
                <a:off x="5359380" y="4192470"/>
                <a:ext cx="584640" cy="888120"/>
              </p14:xfrm>
            </p:contentPart>
          </mc:Choice>
          <mc:Fallback xmlns="">
            <p:pic>
              <p:nvPicPr>
                <p:cNvPr id="6" name="Ink 5">
                  <a:extLst>
                    <a:ext uri="{FF2B5EF4-FFF2-40B4-BE49-F238E27FC236}">
                      <a16:creationId xmlns:a16="http://schemas.microsoft.com/office/drawing/2014/main" id="{83B5BE7D-8821-6B00-700D-71018E397C6F}"/>
                    </a:ext>
                  </a:extLst>
                </p:cNvPr>
                <p:cNvPicPr/>
                <p:nvPr/>
              </p:nvPicPr>
              <p:blipFill>
                <a:blip r:embed="rId32"/>
                <a:stretch>
                  <a:fillRect/>
                </a:stretch>
              </p:blipFill>
              <p:spPr>
                <a:xfrm>
                  <a:off x="5350380" y="4183470"/>
                  <a:ext cx="602280" cy="90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 name="Ink 6">
                  <a:extLst>
                    <a:ext uri="{FF2B5EF4-FFF2-40B4-BE49-F238E27FC236}">
                      <a16:creationId xmlns:a16="http://schemas.microsoft.com/office/drawing/2014/main" id="{FA8FC516-6016-8783-D173-13FEBD2496CE}"/>
                    </a:ext>
                  </a:extLst>
                </p14:cNvPr>
                <p14:cNvContentPartPr/>
                <p14:nvPr/>
              </p14:nvContentPartPr>
              <p14:xfrm>
                <a:off x="4979940" y="3943350"/>
                <a:ext cx="21240" cy="1000800"/>
              </p14:xfrm>
            </p:contentPart>
          </mc:Choice>
          <mc:Fallback xmlns="">
            <p:pic>
              <p:nvPicPr>
                <p:cNvPr id="7" name="Ink 6">
                  <a:extLst>
                    <a:ext uri="{FF2B5EF4-FFF2-40B4-BE49-F238E27FC236}">
                      <a16:creationId xmlns:a16="http://schemas.microsoft.com/office/drawing/2014/main" id="{FA8FC516-6016-8783-D173-13FEBD2496CE}"/>
                    </a:ext>
                  </a:extLst>
                </p:cNvPr>
                <p:cNvPicPr/>
                <p:nvPr/>
              </p:nvPicPr>
              <p:blipFill>
                <a:blip r:embed="rId34"/>
                <a:stretch>
                  <a:fillRect/>
                </a:stretch>
              </p:blipFill>
              <p:spPr>
                <a:xfrm>
                  <a:off x="4970785" y="3934353"/>
                  <a:ext cx="39184" cy="10184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Ink 8">
                  <a:extLst>
                    <a:ext uri="{FF2B5EF4-FFF2-40B4-BE49-F238E27FC236}">
                      <a16:creationId xmlns:a16="http://schemas.microsoft.com/office/drawing/2014/main" id="{5BAEDEB9-4CB6-9FB1-4CEA-C7ACCD6D069E}"/>
                    </a:ext>
                  </a:extLst>
                </p14:cNvPr>
                <p14:cNvContentPartPr/>
                <p14:nvPr/>
              </p14:nvContentPartPr>
              <p14:xfrm>
                <a:off x="5618940" y="3990870"/>
                <a:ext cx="67680" cy="1154160"/>
              </p14:xfrm>
            </p:contentPart>
          </mc:Choice>
          <mc:Fallback xmlns="">
            <p:pic>
              <p:nvPicPr>
                <p:cNvPr id="9" name="Ink 8">
                  <a:extLst>
                    <a:ext uri="{FF2B5EF4-FFF2-40B4-BE49-F238E27FC236}">
                      <a16:creationId xmlns:a16="http://schemas.microsoft.com/office/drawing/2014/main" id="{5BAEDEB9-4CB6-9FB1-4CEA-C7ACCD6D069E}"/>
                    </a:ext>
                  </a:extLst>
                </p:cNvPr>
                <p:cNvPicPr/>
                <p:nvPr/>
              </p:nvPicPr>
              <p:blipFill>
                <a:blip r:embed="rId36"/>
                <a:stretch>
                  <a:fillRect/>
                </a:stretch>
              </p:blipFill>
              <p:spPr>
                <a:xfrm>
                  <a:off x="5609892" y="3981873"/>
                  <a:ext cx="85414" cy="117179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 name="Ink 13">
                  <a:extLst>
                    <a:ext uri="{FF2B5EF4-FFF2-40B4-BE49-F238E27FC236}">
                      <a16:creationId xmlns:a16="http://schemas.microsoft.com/office/drawing/2014/main" id="{486979C5-5226-2765-ACC7-6C4BD65DF17B}"/>
                    </a:ext>
                  </a:extLst>
                </p14:cNvPr>
                <p14:cNvContentPartPr/>
                <p14:nvPr/>
              </p14:nvContentPartPr>
              <p14:xfrm>
                <a:off x="6140580" y="4209750"/>
                <a:ext cx="460440" cy="753480"/>
              </p14:xfrm>
            </p:contentPart>
          </mc:Choice>
          <mc:Fallback xmlns="">
            <p:pic>
              <p:nvPicPr>
                <p:cNvPr id="14" name="Ink 13">
                  <a:extLst>
                    <a:ext uri="{FF2B5EF4-FFF2-40B4-BE49-F238E27FC236}">
                      <a16:creationId xmlns:a16="http://schemas.microsoft.com/office/drawing/2014/main" id="{486979C5-5226-2765-ACC7-6C4BD65DF17B}"/>
                    </a:ext>
                  </a:extLst>
                </p:cNvPr>
                <p:cNvPicPr/>
                <p:nvPr/>
              </p:nvPicPr>
              <p:blipFill>
                <a:blip r:embed="rId38"/>
                <a:stretch>
                  <a:fillRect/>
                </a:stretch>
              </p:blipFill>
              <p:spPr>
                <a:xfrm>
                  <a:off x="6131580" y="4200750"/>
                  <a:ext cx="47808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5" name="Ink 14">
                  <a:extLst>
                    <a:ext uri="{FF2B5EF4-FFF2-40B4-BE49-F238E27FC236}">
                      <a16:creationId xmlns:a16="http://schemas.microsoft.com/office/drawing/2014/main" id="{83D0E1D9-CF7D-AE77-5C54-1B821BF5046A}"/>
                    </a:ext>
                  </a:extLst>
                </p14:cNvPr>
                <p14:cNvContentPartPr/>
                <p14:nvPr/>
              </p14:nvContentPartPr>
              <p14:xfrm>
                <a:off x="6391140" y="4105350"/>
                <a:ext cx="48600" cy="1044720"/>
              </p14:xfrm>
            </p:contentPart>
          </mc:Choice>
          <mc:Fallback xmlns="">
            <p:pic>
              <p:nvPicPr>
                <p:cNvPr id="15" name="Ink 14">
                  <a:extLst>
                    <a:ext uri="{FF2B5EF4-FFF2-40B4-BE49-F238E27FC236}">
                      <a16:creationId xmlns:a16="http://schemas.microsoft.com/office/drawing/2014/main" id="{83D0E1D9-CF7D-AE77-5C54-1B821BF5046A}"/>
                    </a:ext>
                  </a:extLst>
                </p:cNvPr>
                <p:cNvPicPr/>
                <p:nvPr/>
              </p:nvPicPr>
              <p:blipFill>
                <a:blip r:embed="rId40"/>
                <a:stretch>
                  <a:fillRect/>
                </a:stretch>
              </p:blipFill>
              <p:spPr>
                <a:xfrm>
                  <a:off x="6382140" y="4096353"/>
                  <a:ext cx="66240" cy="1062354"/>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Ink 41">
                  <a:extLst>
                    <a:ext uri="{FF2B5EF4-FFF2-40B4-BE49-F238E27FC236}">
                      <a16:creationId xmlns:a16="http://schemas.microsoft.com/office/drawing/2014/main" id="{4ABB7773-6529-A58C-E0F8-2F69F1B8DED7}"/>
                    </a:ext>
                  </a:extLst>
                </p14:cNvPr>
                <p14:cNvContentPartPr/>
                <p14:nvPr/>
              </p14:nvContentPartPr>
              <p14:xfrm>
                <a:off x="2876535" y="4284180"/>
                <a:ext cx="1294200" cy="306720"/>
              </p14:xfrm>
            </p:contentPart>
          </mc:Choice>
          <mc:Fallback xmlns="">
            <p:pic>
              <p:nvPicPr>
                <p:cNvPr id="42" name="Ink 41">
                  <a:extLst>
                    <a:ext uri="{FF2B5EF4-FFF2-40B4-BE49-F238E27FC236}">
                      <a16:creationId xmlns:a16="http://schemas.microsoft.com/office/drawing/2014/main" id="{4ABB7773-6529-A58C-E0F8-2F69F1B8DED7}"/>
                    </a:ext>
                  </a:extLst>
                </p:cNvPr>
                <p:cNvPicPr/>
                <p:nvPr/>
              </p:nvPicPr>
              <p:blipFill>
                <a:blip r:embed="rId42"/>
                <a:stretch>
                  <a:fillRect/>
                </a:stretch>
              </p:blipFill>
              <p:spPr>
                <a:xfrm>
                  <a:off x="2867535" y="4275180"/>
                  <a:ext cx="13118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3F340F14-86DA-4DBF-4D61-AAE982D94BB2}"/>
                    </a:ext>
                  </a:extLst>
                </p14:cNvPr>
                <p14:cNvContentPartPr/>
                <p14:nvPr/>
              </p14:nvContentPartPr>
              <p14:xfrm>
                <a:off x="3848175" y="4838220"/>
                <a:ext cx="631800" cy="524520"/>
              </p14:xfrm>
            </p:contentPart>
          </mc:Choice>
          <mc:Fallback xmlns="">
            <p:pic>
              <p:nvPicPr>
                <p:cNvPr id="43" name="Ink 42">
                  <a:extLst>
                    <a:ext uri="{FF2B5EF4-FFF2-40B4-BE49-F238E27FC236}">
                      <a16:creationId xmlns:a16="http://schemas.microsoft.com/office/drawing/2014/main" id="{3F340F14-86DA-4DBF-4D61-AAE982D94BB2}"/>
                    </a:ext>
                  </a:extLst>
                </p:cNvPr>
                <p:cNvPicPr/>
                <p:nvPr/>
              </p:nvPicPr>
              <p:blipFill>
                <a:blip r:embed="rId44"/>
                <a:stretch>
                  <a:fillRect/>
                </a:stretch>
              </p:blipFill>
              <p:spPr>
                <a:xfrm>
                  <a:off x="3839175" y="4829214"/>
                  <a:ext cx="649440" cy="54217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 name="Ink 43">
                  <a:extLst>
                    <a:ext uri="{FF2B5EF4-FFF2-40B4-BE49-F238E27FC236}">
                      <a16:creationId xmlns:a16="http://schemas.microsoft.com/office/drawing/2014/main" id="{28D23143-FBD5-6759-87EB-C9AD0400EE35}"/>
                    </a:ext>
                  </a:extLst>
                </p14:cNvPr>
                <p14:cNvContentPartPr/>
                <p14:nvPr/>
              </p14:nvContentPartPr>
              <p14:xfrm>
                <a:off x="6020775" y="5200380"/>
                <a:ext cx="172080" cy="305280"/>
              </p14:xfrm>
            </p:contentPart>
          </mc:Choice>
          <mc:Fallback xmlns="">
            <p:pic>
              <p:nvPicPr>
                <p:cNvPr id="44" name="Ink 43">
                  <a:extLst>
                    <a:ext uri="{FF2B5EF4-FFF2-40B4-BE49-F238E27FC236}">
                      <a16:creationId xmlns:a16="http://schemas.microsoft.com/office/drawing/2014/main" id="{28D23143-FBD5-6759-87EB-C9AD0400EE35}"/>
                    </a:ext>
                  </a:extLst>
                </p:cNvPr>
                <p:cNvPicPr/>
                <p:nvPr/>
              </p:nvPicPr>
              <p:blipFill>
                <a:blip r:embed="rId46"/>
                <a:stretch>
                  <a:fillRect/>
                </a:stretch>
              </p:blipFill>
              <p:spPr>
                <a:xfrm>
                  <a:off x="6011775" y="5191380"/>
                  <a:ext cx="189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247957DE-5ADA-D80F-97CD-F4A199DE348C}"/>
                    </a:ext>
                  </a:extLst>
                </p14:cNvPr>
                <p14:cNvContentPartPr/>
                <p14:nvPr/>
              </p14:nvContentPartPr>
              <p14:xfrm>
                <a:off x="6569415" y="5131980"/>
                <a:ext cx="1069920" cy="573840"/>
              </p14:xfrm>
            </p:contentPart>
          </mc:Choice>
          <mc:Fallback xmlns="">
            <p:pic>
              <p:nvPicPr>
                <p:cNvPr id="46" name="Ink 45">
                  <a:extLst>
                    <a:ext uri="{FF2B5EF4-FFF2-40B4-BE49-F238E27FC236}">
                      <a16:creationId xmlns:a16="http://schemas.microsoft.com/office/drawing/2014/main" id="{247957DE-5ADA-D80F-97CD-F4A199DE348C}"/>
                    </a:ext>
                  </a:extLst>
                </p:cNvPr>
                <p:cNvPicPr/>
                <p:nvPr/>
              </p:nvPicPr>
              <p:blipFill>
                <a:blip r:embed="rId48"/>
                <a:stretch>
                  <a:fillRect/>
                </a:stretch>
              </p:blipFill>
              <p:spPr>
                <a:xfrm>
                  <a:off x="6560412" y="5122980"/>
                  <a:ext cx="1087566"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7" name="Ink 46">
                  <a:extLst>
                    <a:ext uri="{FF2B5EF4-FFF2-40B4-BE49-F238E27FC236}">
                      <a16:creationId xmlns:a16="http://schemas.microsoft.com/office/drawing/2014/main" id="{C3A331BE-9466-2288-EEF6-C5005D9B9C9B}"/>
                    </a:ext>
                  </a:extLst>
                </p14:cNvPr>
                <p14:cNvContentPartPr/>
                <p14:nvPr/>
              </p14:nvContentPartPr>
              <p14:xfrm>
                <a:off x="6630615" y="4515660"/>
                <a:ext cx="1370520" cy="286200"/>
              </p14:xfrm>
            </p:contentPart>
          </mc:Choice>
          <mc:Fallback xmlns="">
            <p:pic>
              <p:nvPicPr>
                <p:cNvPr id="47" name="Ink 46">
                  <a:extLst>
                    <a:ext uri="{FF2B5EF4-FFF2-40B4-BE49-F238E27FC236}">
                      <a16:creationId xmlns:a16="http://schemas.microsoft.com/office/drawing/2014/main" id="{C3A331BE-9466-2288-EEF6-C5005D9B9C9B}"/>
                    </a:ext>
                  </a:extLst>
                </p:cNvPr>
                <p:cNvPicPr/>
                <p:nvPr/>
              </p:nvPicPr>
              <p:blipFill>
                <a:blip r:embed="rId50"/>
                <a:stretch>
                  <a:fillRect/>
                </a:stretch>
              </p:blipFill>
              <p:spPr>
                <a:xfrm>
                  <a:off x="6621615" y="4506660"/>
                  <a:ext cx="1388160" cy="303840"/>
                </a:xfrm>
                <a:prstGeom prst="rect">
                  <a:avLst/>
                </a:prstGeom>
              </p:spPr>
            </p:pic>
          </mc:Fallback>
        </mc:AlternateContent>
      </p:grpSp>
      <p:pic>
        <p:nvPicPr>
          <p:cNvPr id="4" name="Picture 3" descr="https://static.wikia.nocookie.net/leagueoflegends/images/1/10/Gold.png">
            <a:extLst>
              <a:ext uri="{FF2B5EF4-FFF2-40B4-BE49-F238E27FC236}">
                <a16:creationId xmlns:a16="http://schemas.microsoft.com/office/drawing/2014/main" id="{65469EAD-E173-2CC9-18D0-7B7D97BD7A1D}"/>
              </a:ext>
            </a:extLst>
          </p:cNvPr>
          <p:cNvPicPr>
            <a:picLocks noChangeAspect="1"/>
          </p:cNvPicPr>
          <p:nvPr/>
        </p:nvPicPr>
        <p:blipFill>
          <a:blip r:embed="rId51"/>
          <a:stretch>
            <a:fillRect/>
          </a:stretch>
        </p:blipFill>
        <p:spPr>
          <a:xfrm>
            <a:off x="5188696" y="4601060"/>
            <a:ext cx="371527" cy="285790"/>
          </a:xfrm>
          <a:prstGeom prst="rect">
            <a:avLst/>
          </a:prstGeom>
        </p:spPr>
      </p:pic>
      <p:pic>
        <p:nvPicPr>
          <p:cNvPr id="8" name="Picture 7" descr="https://static.wikia.nocookie.net/leagueoflegends/images/1/10/Gold.png">
            <a:extLst>
              <a:ext uri="{FF2B5EF4-FFF2-40B4-BE49-F238E27FC236}">
                <a16:creationId xmlns:a16="http://schemas.microsoft.com/office/drawing/2014/main" id="{367583C0-C8B5-F5B1-E57B-2314456534F5}"/>
              </a:ext>
            </a:extLst>
          </p:cNvPr>
          <p:cNvPicPr>
            <a:picLocks noChangeAspect="1"/>
          </p:cNvPicPr>
          <p:nvPr/>
        </p:nvPicPr>
        <p:blipFill>
          <a:blip r:embed="rId51"/>
          <a:stretch>
            <a:fillRect/>
          </a:stretch>
        </p:blipFill>
        <p:spPr>
          <a:xfrm>
            <a:off x="5566323" y="4513396"/>
            <a:ext cx="371527" cy="285790"/>
          </a:xfrm>
          <a:prstGeom prst="rect">
            <a:avLst/>
          </a:prstGeom>
        </p:spPr>
      </p:pic>
      <p:pic>
        <p:nvPicPr>
          <p:cNvPr id="10" name="Picture 9" descr="https://static.wikia.nocookie.net/leagueoflegends/images/1/10/Gold.png">
            <a:extLst>
              <a:ext uri="{FF2B5EF4-FFF2-40B4-BE49-F238E27FC236}">
                <a16:creationId xmlns:a16="http://schemas.microsoft.com/office/drawing/2014/main" id="{AC74C08D-8B0B-448B-066C-5301ABA11713}"/>
              </a:ext>
            </a:extLst>
          </p:cNvPr>
          <p:cNvPicPr>
            <a:picLocks noChangeAspect="1"/>
          </p:cNvPicPr>
          <p:nvPr/>
        </p:nvPicPr>
        <p:blipFill>
          <a:blip r:embed="rId51"/>
          <a:stretch>
            <a:fillRect/>
          </a:stretch>
        </p:blipFill>
        <p:spPr>
          <a:xfrm>
            <a:off x="6051846" y="4857308"/>
            <a:ext cx="371527" cy="285790"/>
          </a:xfrm>
          <a:prstGeom prst="rect">
            <a:avLst/>
          </a:prstGeom>
        </p:spPr>
      </p:pic>
      <p:pic>
        <p:nvPicPr>
          <p:cNvPr id="11" name="Picture 10" descr="https://static.wikia.nocookie.net/leagueoflegends/images/1/10/Gold.png">
            <a:extLst>
              <a:ext uri="{FF2B5EF4-FFF2-40B4-BE49-F238E27FC236}">
                <a16:creationId xmlns:a16="http://schemas.microsoft.com/office/drawing/2014/main" id="{5F1D39D8-B3A4-51E8-5790-39CE05D50CD6}"/>
              </a:ext>
            </a:extLst>
          </p:cNvPr>
          <p:cNvPicPr>
            <a:picLocks noChangeAspect="1"/>
          </p:cNvPicPr>
          <p:nvPr/>
        </p:nvPicPr>
        <p:blipFill>
          <a:blip r:embed="rId51"/>
          <a:stretch>
            <a:fillRect/>
          </a:stretch>
        </p:blipFill>
        <p:spPr>
          <a:xfrm>
            <a:off x="5033598" y="4803360"/>
            <a:ext cx="371527" cy="285790"/>
          </a:xfrm>
          <a:prstGeom prst="rect">
            <a:avLst/>
          </a:prstGeom>
        </p:spPr>
      </p:pic>
      <p:pic>
        <p:nvPicPr>
          <p:cNvPr id="12" name="Picture 11" descr="https://static.wikia.nocookie.net/leagueoflegends/images/1/10/Gold.png">
            <a:extLst>
              <a:ext uri="{FF2B5EF4-FFF2-40B4-BE49-F238E27FC236}">
                <a16:creationId xmlns:a16="http://schemas.microsoft.com/office/drawing/2014/main" id="{71D63291-83F9-9777-C12D-D89518DEDECC}"/>
              </a:ext>
            </a:extLst>
          </p:cNvPr>
          <p:cNvPicPr>
            <a:picLocks noChangeAspect="1"/>
          </p:cNvPicPr>
          <p:nvPr/>
        </p:nvPicPr>
        <p:blipFill>
          <a:blip r:embed="rId51"/>
          <a:stretch>
            <a:fillRect/>
          </a:stretch>
        </p:blipFill>
        <p:spPr>
          <a:xfrm>
            <a:off x="5674218" y="4762901"/>
            <a:ext cx="371527" cy="285790"/>
          </a:xfrm>
          <a:prstGeom prst="rect">
            <a:avLst/>
          </a:prstGeom>
        </p:spPr>
      </p:pic>
      <p:pic>
        <p:nvPicPr>
          <p:cNvPr id="13" name="Picture 12" descr="https://static.wikia.nocookie.net/leagueoflegends/images/1/10/Gold.png">
            <a:extLst>
              <a:ext uri="{FF2B5EF4-FFF2-40B4-BE49-F238E27FC236}">
                <a16:creationId xmlns:a16="http://schemas.microsoft.com/office/drawing/2014/main" id="{DC81ADE9-AF7B-1A1D-B127-ED8D721C2DFD}"/>
              </a:ext>
            </a:extLst>
          </p:cNvPr>
          <p:cNvPicPr>
            <a:picLocks noChangeAspect="1"/>
          </p:cNvPicPr>
          <p:nvPr/>
        </p:nvPicPr>
        <p:blipFill>
          <a:blip r:embed="rId51"/>
          <a:stretch>
            <a:fillRect/>
          </a:stretch>
        </p:blipFill>
        <p:spPr>
          <a:xfrm>
            <a:off x="5377510" y="4803361"/>
            <a:ext cx="371527" cy="285790"/>
          </a:xfrm>
          <a:prstGeom prst="rect">
            <a:avLst/>
          </a:prstGeom>
        </p:spPr>
      </p:pic>
      <p:pic>
        <p:nvPicPr>
          <p:cNvPr id="16" name="Picture 15" descr="https://static.wikia.nocookie.net/leagueoflegends/images/1/10/Gold.png">
            <a:extLst>
              <a:ext uri="{FF2B5EF4-FFF2-40B4-BE49-F238E27FC236}">
                <a16:creationId xmlns:a16="http://schemas.microsoft.com/office/drawing/2014/main" id="{9AFB4760-A9CB-618F-0C2A-0C4ED6B6BD5E}"/>
              </a:ext>
            </a:extLst>
          </p:cNvPr>
          <p:cNvPicPr>
            <a:picLocks noChangeAspect="1"/>
          </p:cNvPicPr>
          <p:nvPr/>
        </p:nvPicPr>
        <p:blipFill>
          <a:blip r:embed="rId51"/>
          <a:stretch>
            <a:fillRect/>
          </a:stretch>
        </p:blipFill>
        <p:spPr>
          <a:xfrm>
            <a:off x="5903493" y="4601059"/>
            <a:ext cx="371527" cy="285790"/>
          </a:xfrm>
          <a:prstGeom prst="rect">
            <a:avLst/>
          </a:prstGeom>
        </p:spPr>
      </p:pic>
      <p:pic>
        <p:nvPicPr>
          <p:cNvPr id="17" name="Picture 16" descr="https://static.wikia.nocookie.net/leagueoflegends/images/1/10/Gold.png">
            <a:extLst>
              <a:ext uri="{FF2B5EF4-FFF2-40B4-BE49-F238E27FC236}">
                <a16:creationId xmlns:a16="http://schemas.microsoft.com/office/drawing/2014/main" id="{7764804B-8F1B-BCF2-1EAC-D10584ACA109}"/>
              </a:ext>
            </a:extLst>
          </p:cNvPr>
          <p:cNvPicPr>
            <a:picLocks noChangeAspect="1"/>
          </p:cNvPicPr>
          <p:nvPr/>
        </p:nvPicPr>
        <p:blipFill>
          <a:blip r:embed="rId51"/>
          <a:stretch>
            <a:fillRect/>
          </a:stretch>
        </p:blipFill>
        <p:spPr>
          <a:xfrm>
            <a:off x="4844784" y="4621290"/>
            <a:ext cx="371527" cy="285790"/>
          </a:xfrm>
          <a:prstGeom prst="rect">
            <a:avLst/>
          </a:prstGeom>
        </p:spPr>
      </p:pic>
      <p:pic>
        <p:nvPicPr>
          <p:cNvPr id="19" name="Picture 18" descr="https://static.wikia.nocookie.net/leagueoflegends/images/1/10/Gold.png">
            <a:extLst>
              <a:ext uri="{FF2B5EF4-FFF2-40B4-BE49-F238E27FC236}">
                <a16:creationId xmlns:a16="http://schemas.microsoft.com/office/drawing/2014/main" id="{8A1C8D27-9FDC-05B6-AD96-5A40C5D07CFF}"/>
              </a:ext>
            </a:extLst>
          </p:cNvPr>
          <p:cNvPicPr>
            <a:picLocks noChangeAspect="1"/>
          </p:cNvPicPr>
          <p:nvPr/>
        </p:nvPicPr>
        <p:blipFill>
          <a:blip r:embed="rId51"/>
          <a:stretch>
            <a:fillRect/>
          </a:stretch>
        </p:blipFill>
        <p:spPr>
          <a:xfrm>
            <a:off x="6281120" y="4695466"/>
            <a:ext cx="371527" cy="285790"/>
          </a:xfrm>
          <a:prstGeom prst="rect">
            <a:avLst/>
          </a:prstGeom>
        </p:spPr>
      </p:pic>
    </p:spTree>
    <p:custDataLst>
      <p:tags r:id="rId1"/>
    </p:custDataLst>
    <p:extLst>
      <p:ext uri="{BB962C8B-B14F-4D97-AF65-F5344CB8AC3E}">
        <p14:creationId xmlns:p14="http://schemas.microsoft.com/office/powerpoint/2010/main" val="99430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E9DE-01C7-C2FB-411F-B1AC27C0C642}"/>
              </a:ext>
            </a:extLst>
          </p:cNvPr>
          <p:cNvSpPr>
            <a:spLocks noGrp="1"/>
          </p:cNvSpPr>
          <p:nvPr>
            <p:ph type="title"/>
          </p:nvPr>
        </p:nvSpPr>
        <p:spPr>
          <a:xfrm>
            <a:off x="794281" y="2858251"/>
            <a:ext cx="4486656" cy="1141497"/>
          </a:xfrm>
        </p:spPr>
        <p:txBody>
          <a:bodyPr>
            <a:normAutofit/>
          </a:bodyPr>
          <a:lstStyle/>
          <a:p>
            <a:r>
              <a:rPr lang="en-US" sz="2400" cap="none">
                <a:latin typeface="Gill Sans MT" panose="020B0502020104020203" pitchFamily="34" charset="77"/>
                <a:cs typeface="Arial" panose="020B0604020202020204" pitchFamily="34" charset="0"/>
              </a:rPr>
              <a:t>Problem Definition #2</a:t>
            </a:r>
          </a:p>
        </p:txBody>
      </p:sp>
      <p:sp>
        <p:nvSpPr>
          <p:cNvPr id="3" name="Content Placeholder 2">
            <a:extLst>
              <a:ext uri="{FF2B5EF4-FFF2-40B4-BE49-F238E27FC236}">
                <a16:creationId xmlns:a16="http://schemas.microsoft.com/office/drawing/2014/main" id="{44EF0264-0F1D-01CE-F7C6-BA18FC661F56}"/>
              </a:ext>
            </a:extLst>
          </p:cNvPr>
          <p:cNvSpPr>
            <a:spLocks noGrp="1"/>
          </p:cNvSpPr>
          <p:nvPr>
            <p:ph idx="1"/>
          </p:nvPr>
        </p:nvSpPr>
        <p:spPr/>
        <p:txBody>
          <a:bodyPr>
            <a:normAutofit/>
          </a:bodyPr>
          <a:lstStyle/>
          <a:p>
            <a:pPr marL="114300" indent="0" algn="l">
              <a:buNone/>
            </a:pPr>
            <a:r>
              <a:rPr lang="en-US" sz="1600" b="0">
                <a:solidFill>
                  <a:schemeClr val="tx1">
                    <a:lumMod val="85000"/>
                    <a:lumOff val="15000"/>
                  </a:schemeClr>
                </a:solidFill>
                <a:effectLst/>
              </a:rPr>
              <a:t>What is the most optimal and suitable game variable in predicting the total combined gold value? </a:t>
            </a:r>
          </a:p>
          <a:p>
            <a:pPr marL="114300" indent="0" algn="l">
              <a:buNone/>
            </a:pPr>
            <a:r>
              <a:rPr lang="en-US" sz="1600" b="0">
                <a:solidFill>
                  <a:schemeClr val="tx1">
                    <a:lumMod val="85000"/>
                    <a:lumOff val="15000"/>
                  </a:schemeClr>
                </a:solidFill>
                <a:effectLst/>
              </a:rPr>
              <a:t>Amongst these variables Total kills, Total minion score, Neutral Objectives and Structures taken down</a:t>
            </a:r>
          </a:p>
          <a:p>
            <a:pPr marL="0" indent="0">
              <a:buNone/>
            </a:pPr>
            <a:endParaRPr lang="en-US" sz="1600">
              <a:latin typeface="Gill Sans MT" panose="020B0502020104020203" pitchFamily="34" charset="77"/>
              <a:cs typeface="Arial" panose="020B0604020202020204" pitchFamily="34" charset="0"/>
            </a:endParaRPr>
          </a:p>
          <a:p>
            <a:pPr marL="0" indent="0">
              <a:buNone/>
            </a:pPr>
            <a:r>
              <a:rPr lang="en-US" sz="1600">
                <a:latin typeface="Gill Sans MT" panose="020B0502020104020203" pitchFamily="34" charset="77"/>
                <a:cs typeface="Arial" panose="020B0604020202020204" pitchFamily="34" charset="0"/>
              </a:rPr>
              <a:t>Tasks </a:t>
            </a:r>
          </a:p>
          <a:p>
            <a:pPr marL="342900" indent="-342900">
              <a:buFont typeface="+mj-lt"/>
              <a:buAutoNum type="arabicPeriod"/>
            </a:pPr>
            <a:r>
              <a:rPr lang="en-US" sz="1600">
                <a:latin typeface="Gill Sans MT" panose="020B0502020104020203" pitchFamily="34" charset="77"/>
                <a:cs typeface="Arial" panose="020B0604020202020204" pitchFamily="34" charset="0"/>
              </a:rPr>
              <a:t>Variables that mainly affect gold values are</a:t>
            </a:r>
          </a:p>
          <a:p>
            <a:pPr lvl="1"/>
            <a:r>
              <a:rPr lang="en-US" sz="1300">
                <a:latin typeface="Gill Sans MT" panose="020B0502020104020203" pitchFamily="34" charset="77"/>
                <a:cs typeface="Arial" panose="020B0604020202020204" pitchFamily="34" charset="0"/>
              </a:rPr>
              <a:t>Neutral objectives (Baron, Dragon, Herald etc.)</a:t>
            </a:r>
          </a:p>
          <a:p>
            <a:pPr lvl="1"/>
            <a:r>
              <a:rPr lang="en-US" sz="1300">
                <a:latin typeface="Gill Sans MT" panose="020B0502020104020203" pitchFamily="34" charset="77"/>
                <a:cs typeface="Arial" panose="020B0604020202020204" pitchFamily="34" charset="0"/>
              </a:rPr>
              <a:t>Kills</a:t>
            </a:r>
          </a:p>
          <a:p>
            <a:pPr lvl="1"/>
            <a:r>
              <a:rPr lang="en-US" sz="1300">
                <a:latin typeface="Gill Sans MT" panose="020B0502020104020203" pitchFamily="34" charset="77"/>
                <a:cs typeface="Arial" panose="020B0604020202020204" pitchFamily="34" charset="0"/>
              </a:rPr>
              <a:t>Total CS (Killing Minions)</a:t>
            </a:r>
          </a:p>
          <a:p>
            <a:pPr lvl="1"/>
            <a:r>
              <a:rPr lang="en-US" sz="1300">
                <a:latin typeface="Gill Sans MT" panose="020B0502020104020203" pitchFamily="34" charset="77"/>
                <a:cs typeface="Arial" panose="020B0604020202020204" pitchFamily="34" charset="0"/>
              </a:rPr>
              <a:t>Taking down enemy structures</a:t>
            </a:r>
          </a:p>
          <a:p>
            <a:pPr marL="342900" indent="-342900">
              <a:buFont typeface="+mj-lt"/>
              <a:buAutoNum type="arabicPeriod"/>
            </a:pPr>
            <a:r>
              <a:rPr lang="en-US" sz="1600">
                <a:latin typeface="Gill Sans MT" panose="020B0502020104020203" pitchFamily="34" charset="77"/>
                <a:cs typeface="Arial" panose="020B0604020202020204" pitchFamily="34" charset="0"/>
              </a:rPr>
              <a:t>Perform data exploration and analysis (EDA).</a:t>
            </a:r>
          </a:p>
          <a:p>
            <a:pPr marL="342900" indent="-342900">
              <a:buFont typeface="+mj-lt"/>
              <a:buAutoNum type="arabicPeriod"/>
            </a:pPr>
            <a:r>
              <a:rPr lang="en-US" sz="1600">
                <a:latin typeface="Gill Sans MT" panose="020B0502020104020203" pitchFamily="34" charset="77"/>
                <a:cs typeface="Arial" panose="020B0604020202020204" pitchFamily="34" charset="0"/>
              </a:rPr>
              <a:t>Machine learning</a:t>
            </a:r>
          </a:p>
          <a:p>
            <a:pPr lvl="1"/>
            <a:r>
              <a:rPr lang="en-US" sz="1300">
                <a:latin typeface="Gill Sans MT" panose="020B0502020104020203" pitchFamily="34" charset="77"/>
                <a:cs typeface="Arial" panose="020B0604020202020204" pitchFamily="34" charset="0"/>
              </a:rPr>
              <a:t>Based on the observations acquire the best variable to be used predicting the gold value.</a:t>
            </a:r>
          </a:p>
        </p:txBody>
      </p:sp>
    </p:spTree>
    <p:extLst>
      <p:ext uri="{BB962C8B-B14F-4D97-AF65-F5344CB8AC3E}">
        <p14:creationId xmlns:p14="http://schemas.microsoft.com/office/powerpoint/2010/main" val="2324368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4D6C-32BB-F5D5-C374-2C7A66F9612F}"/>
              </a:ext>
            </a:extLst>
          </p:cNvPr>
          <p:cNvSpPr>
            <a:spLocks noGrp="1"/>
          </p:cNvSpPr>
          <p:nvPr>
            <p:ph type="title"/>
          </p:nvPr>
        </p:nvSpPr>
        <p:spPr/>
        <p:txBody>
          <a:bodyPr/>
          <a:lstStyle/>
          <a:p>
            <a:r>
              <a:rPr lang="en-US" cap="none">
                <a:cs typeface="Arial" panose="020B0604020202020204" pitchFamily="34" charset="0"/>
              </a:rPr>
              <a:t>Table Of Contents</a:t>
            </a:r>
          </a:p>
        </p:txBody>
      </p:sp>
      <p:sp>
        <p:nvSpPr>
          <p:cNvPr id="3" name="Content Placeholder 2">
            <a:extLst>
              <a:ext uri="{FF2B5EF4-FFF2-40B4-BE49-F238E27FC236}">
                <a16:creationId xmlns:a16="http://schemas.microsoft.com/office/drawing/2014/main" id="{BADFF7B5-6EA2-0B91-BC78-B0E495FF2059}"/>
              </a:ext>
            </a:extLst>
          </p:cNvPr>
          <p:cNvSpPr>
            <a:spLocks noGrp="1"/>
          </p:cNvSpPr>
          <p:nvPr>
            <p:ph idx="1"/>
          </p:nvPr>
        </p:nvSpPr>
        <p:spPr/>
        <p:txBody>
          <a:bodyPr>
            <a:noAutofit/>
          </a:bodyPr>
          <a:lstStyle/>
          <a:p>
            <a:r>
              <a:rPr lang="en-US" sz="1500">
                <a:cs typeface="Arial" panose="020B0604020202020204" pitchFamily="34" charset="0"/>
              </a:rPr>
              <a:t>Introduction</a:t>
            </a:r>
          </a:p>
          <a:p>
            <a:r>
              <a:rPr lang="en-US" sz="1500">
                <a:cs typeface="Arial" panose="020B0604020202020204" pitchFamily="34" charset="0"/>
              </a:rPr>
              <a:t>Problem Definitions</a:t>
            </a:r>
          </a:p>
          <a:p>
            <a:r>
              <a:rPr lang="en-US" sz="1500">
                <a:cs typeface="Arial" panose="020B0604020202020204" pitchFamily="34" charset="0"/>
              </a:rPr>
              <a:t>Data Preparation and Cleaning</a:t>
            </a:r>
          </a:p>
          <a:p>
            <a:r>
              <a:rPr lang="en-US" sz="1500">
                <a:cs typeface="Arial" panose="020B0604020202020204" pitchFamily="34" charset="0"/>
              </a:rPr>
              <a:t>Exploratory Data Analysis</a:t>
            </a:r>
          </a:p>
          <a:p>
            <a:pPr lvl="1"/>
            <a:r>
              <a:rPr lang="en-US" sz="1500">
                <a:cs typeface="Arial" panose="020B0604020202020204" pitchFamily="34" charset="0"/>
              </a:rPr>
              <a:t>Problem Definition #1</a:t>
            </a:r>
          </a:p>
          <a:p>
            <a:pPr lvl="1"/>
            <a:r>
              <a:rPr lang="en-US" sz="1500">
                <a:cs typeface="Arial" panose="020B0604020202020204" pitchFamily="34" charset="0"/>
              </a:rPr>
              <a:t>Problem Definition #2</a:t>
            </a:r>
          </a:p>
          <a:p>
            <a:pPr lvl="2"/>
            <a:r>
              <a:rPr lang="en-US" sz="1500">
                <a:cs typeface="Arial" panose="020B0604020202020204" pitchFamily="34" charset="0"/>
              </a:rPr>
              <a:t>Machine Learning Model</a:t>
            </a:r>
          </a:p>
          <a:p>
            <a:pPr lvl="1"/>
            <a:r>
              <a:rPr lang="en-US" sz="1500">
                <a:cs typeface="Arial" panose="020B0604020202020204" pitchFamily="34" charset="0"/>
              </a:rPr>
              <a:t>Problem Definition #3</a:t>
            </a:r>
          </a:p>
          <a:p>
            <a:pPr lvl="2"/>
            <a:r>
              <a:rPr lang="en-US" sz="1500">
                <a:cs typeface="Arial" panose="020B0604020202020204" pitchFamily="34" charset="0"/>
              </a:rPr>
              <a:t>Machine Learning Model</a:t>
            </a:r>
          </a:p>
          <a:p>
            <a:r>
              <a:rPr lang="en-US" sz="1500">
                <a:cs typeface="Arial" panose="020B0604020202020204" pitchFamily="34" charset="0"/>
              </a:rPr>
              <a:t>Conclusion</a:t>
            </a:r>
          </a:p>
        </p:txBody>
      </p:sp>
    </p:spTree>
    <p:extLst>
      <p:ext uri="{BB962C8B-B14F-4D97-AF65-F5344CB8AC3E}">
        <p14:creationId xmlns:p14="http://schemas.microsoft.com/office/powerpoint/2010/main" val="1071262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ADED5E7-F4AF-8321-FFFC-47BF38D29371}"/>
              </a:ext>
            </a:extLst>
          </p:cNvPr>
          <p:cNvSpPr txBox="1">
            <a:spLocks/>
          </p:cNvSpPr>
          <p:nvPr/>
        </p:nvSpPr>
        <p:spPr bwMode="blackWhite">
          <a:xfrm>
            <a:off x="794281" y="2858251"/>
            <a:ext cx="4486656" cy="1141497"/>
          </a:xfrm>
          <a:prstGeom prst="rect">
            <a:avLst/>
          </a:prstGeom>
          <a:solidFill>
            <a:srgbClr val="FFFFFF"/>
          </a:solidFill>
          <a:ln w="31750" cap="sq">
            <a:solidFill>
              <a:srgbClr val="404040"/>
            </a:solidFill>
            <a:miter lim="800000"/>
          </a:ln>
        </p:spPr>
        <p:txBody>
          <a:bodyPr vert="horz" lIns="182880" tIns="182880" rIns="182880" bIns="182880" rtlCol="0" anchor="ctr" anchorCtr="1">
            <a:norm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2400" cap="none">
                <a:latin typeface="Gill Sans MT" panose="020B0502020104020203" pitchFamily="34" charset="77"/>
                <a:cs typeface="Arial" panose="020B0604020202020204" pitchFamily="34" charset="0"/>
              </a:rPr>
              <a:t>Exploratory Data Analysis</a:t>
            </a:r>
          </a:p>
          <a:p>
            <a:r>
              <a:rPr lang="en-US" sz="2000" cap="none">
                <a:latin typeface="Gill Sans MT" panose="020B0502020104020203" pitchFamily="34" charset="77"/>
                <a:cs typeface="Arial" panose="020B0604020202020204" pitchFamily="34" charset="0"/>
              </a:rPr>
              <a:t>Numerical Statistics</a:t>
            </a:r>
          </a:p>
        </p:txBody>
      </p:sp>
      <p:pic>
        <p:nvPicPr>
          <p:cNvPr id="6" name="Picture 5">
            <a:extLst>
              <a:ext uri="{FF2B5EF4-FFF2-40B4-BE49-F238E27FC236}">
                <a16:creationId xmlns:a16="http://schemas.microsoft.com/office/drawing/2014/main" id="{C5D3A5A9-0ACC-784B-6FBC-F707FBEA372B}"/>
              </a:ext>
            </a:extLst>
          </p:cNvPr>
          <p:cNvPicPr>
            <a:picLocks noChangeAspect="1"/>
          </p:cNvPicPr>
          <p:nvPr/>
        </p:nvPicPr>
        <p:blipFill>
          <a:blip r:embed="rId3"/>
          <a:stretch>
            <a:fillRect/>
          </a:stretch>
        </p:blipFill>
        <p:spPr>
          <a:xfrm>
            <a:off x="6240040" y="157402"/>
            <a:ext cx="1914792" cy="2781688"/>
          </a:xfrm>
          <a:prstGeom prst="rect">
            <a:avLst/>
          </a:prstGeom>
        </p:spPr>
      </p:pic>
      <p:pic>
        <p:nvPicPr>
          <p:cNvPr id="8" name="Picture 7">
            <a:extLst>
              <a:ext uri="{FF2B5EF4-FFF2-40B4-BE49-F238E27FC236}">
                <a16:creationId xmlns:a16="http://schemas.microsoft.com/office/drawing/2014/main" id="{AEA86C9F-1D71-9DF4-0741-08C2BAB88299}"/>
              </a:ext>
            </a:extLst>
          </p:cNvPr>
          <p:cNvPicPr>
            <a:picLocks noChangeAspect="1"/>
          </p:cNvPicPr>
          <p:nvPr/>
        </p:nvPicPr>
        <p:blipFill>
          <a:blip r:embed="rId4"/>
          <a:stretch>
            <a:fillRect/>
          </a:stretch>
        </p:blipFill>
        <p:spPr>
          <a:xfrm>
            <a:off x="8509013" y="176454"/>
            <a:ext cx="1733792" cy="2762636"/>
          </a:xfrm>
          <a:prstGeom prst="rect">
            <a:avLst/>
          </a:prstGeom>
        </p:spPr>
      </p:pic>
      <p:pic>
        <p:nvPicPr>
          <p:cNvPr id="10" name="Picture 9">
            <a:extLst>
              <a:ext uri="{FF2B5EF4-FFF2-40B4-BE49-F238E27FC236}">
                <a16:creationId xmlns:a16="http://schemas.microsoft.com/office/drawing/2014/main" id="{CBDE3903-779A-4789-5871-EE73B97E6916}"/>
              </a:ext>
            </a:extLst>
          </p:cNvPr>
          <p:cNvPicPr>
            <a:picLocks noChangeAspect="1"/>
          </p:cNvPicPr>
          <p:nvPr/>
        </p:nvPicPr>
        <p:blipFill>
          <a:blip r:embed="rId5"/>
          <a:stretch>
            <a:fillRect/>
          </a:stretch>
        </p:blipFill>
        <p:spPr>
          <a:xfrm>
            <a:off x="6722369" y="3457578"/>
            <a:ext cx="2181529" cy="2753109"/>
          </a:xfrm>
          <a:prstGeom prst="rect">
            <a:avLst/>
          </a:prstGeom>
        </p:spPr>
      </p:pic>
      <p:pic>
        <p:nvPicPr>
          <p:cNvPr id="12" name="Picture 11">
            <a:extLst>
              <a:ext uri="{FF2B5EF4-FFF2-40B4-BE49-F238E27FC236}">
                <a16:creationId xmlns:a16="http://schemas.microsoft.com/office/drawing/2014/main" id="{3DA700CA-B729-28C4-9717-CCAA5E27257D}"/>
              </a:ext>
            </a:extLst>
          </p:cNvPr>
          <p:cNvPicPr>
            <a:picLocks noChangeAspect="1"/>
          </p:cNvPicPr>
          <p:nvPr/>
        </p:nvPicPr>
        <p:blipFill>
          <a:blip r:embed="rId6"/>
          <a:stretch>
            <a:fillRect/>
          </a:stretch>
        </p:blipFill>
        <p:spPr>
          <a:xfrm>
            <a:off x="9838553" y="3428999"/>
            <a:ext cx="1724266" cy="2781688"/>
          </a:xfrm>
          <a:prstGeom prst="rect">
            <a:avLst/>
          </a:prstGeom>
        </p:spPr>
      </p:pic>
      <p:pic>
        <p:nvPicPr>
          <p:cNvPr id="14" name="Picture 13">
            <a:extLst>
              <a:ext uri="{FF2B5EF4-FFF2-40B4-BE49-F238E27FC236}">
                <a16:creationId xmlns:a16="http://schemas.microsoft.com/office/drawing/2014/main" id="{53A83356-36E2-2320-E98A-9E853C5EF9A9}"/>
              </a:ext>
            </a:extLst>
          </p:cNvPr>
          <p:cNvPicPr>
            <a:picLocks noChangeAspect="1"/>
          </p:cNvPicPr>
          <p:nvPr/>
        </p:nvPicPr>
        <p:blipFill>
          <a:blip r:embed="rId7"/>
          <a:stretch>
            <a:fillRect/>
          </a:stretch>
        </p:blipFill>
        <p:spPr>
          <a:xfrm>
            <a:off x="10345330" y="195507"/>
            <a:ext cx="1705213" cy="2743583"/>
          </a:xfrm>
          <a:prstGeom prst="rect">
            <a:avLst/>
          </a:prstGeom>
        </p:spPr>
      </p:pic>
    </p:spTree>
    <p:extLst>
      <p:ext uri="{BB962C8B-B14F-4D97-AF65-F5344CB8AC3E}">
        <p14:creationId xmlns:p14="http://schemas.microsoft.com/office/powerpoint/2010/main" val="351272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1BBCE1-E48D-958C-365F-693E1DB3229C}"/>
              </a:ext>
            </a:extLst>
          </p:cNvPr>
          <p:cNvPicPr>
            <a:picLocks noChangeAspect="1"/>
          </p:cNvPicPr>
          <p:nvPr/>
        </p:nvPicPr>
        <p:blipFill>
          <a:blip r:embed="rId3"/>
          <a:stretch>
            <a:fillRect/>
          </a:stretch>
        </p:blipFill>
        <p:spPr>
          <a:xfrm>
            <a:off x="8520179" y="-5216"/>
            <a:ext cx="3671821" cy="6863216"/>
          </a:xfrm>
          <a:prstGeom prst="rect">
            <a:avLst/>
          </a:prstGeom>
        </p:spPr>
      </p:pic>
      <p:sp>
        <p:nvSpPr>
          <p:cNvPr id="6" name="Title 1">
            <a:extLst>
              <a:ext uri="{FF2B5EF4-FFF2-40B4-BE49-F238E27FC236}">
                <a16:creationId xmlns:a16="http://schemas.microsoft.com/office/drawing/2014/main" id="{BB2FF83F-7CBF-9A4F-7E9F-B0381A487E19}"/>
              </a:ext>
            </a:extLst>
          </p:cNvPr>
          <p:cNvSpPr txBox="1">
            <a:spLocks/>
          </p:cNvSpPr>
          <p:nvPr/>
        </p:nvSpPr>
        <p:spPr bwMode="black">
          <a:xfrm>
            <a:off x="6324600" y="673466"/>
            <a:ext cx="1969673" cy="740063"/>
          </a:xfrm>
          <a:prstGeom prst="rect">
            <a:avLst/>
          </a:prstGeom>
          <a:noFill/>
          <a:ln w="31750" cap="sq">
            <a:solidFill>
              <a:schemeClr val="tx1"/>
            </a:solidFill>
            <a:miter lim="800000"/>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SG" sz="1600" cap="none">
                <a:solidFill>
                  <a:schemeClr val="tx1"/>
                </a:solidFill>
              </a:rPr>
              <a:t>Box Plot</a:t>
            </a:r>
          </a:p>
        </p:txBody>
      </p:sp>
      <p:sp>
        <p:nvSpPr>
          <p:cNvPr id="7" name="Title 1">
            <a:extLst>
              <a:ext uri="{FF2B5EF4-FFF2-40B4-BE49-F238E27FC236}">
                <a16:creationId xmlns:a16="http://schemas.microsoft.com/office/drawing/2014/main" id="{CA1E6138-E479-B7E7-A98E-582CC248C7B9}"/>
              </a:ext>
            </a:extLst>
          </p:cNvPr>
          <p:cNvSpPr txBox="1">
            <a:spLocks/>
          </p:cNvSpPr>
          <p:nvPr/>
        </p:nvSpPr>
        <p:spPr bwMode="black">
          <a:xfrm>
            <a:off x="6324600" y="3056361"/>
            <a:ext cx="1969672" cy="740062"/>
          </a:xfrm>
          <a:prstGeom prst="rect">
            <a:avLst/>
          </a:prstGeom>
          <a:noFill/>
          <a:ln w="31750" cap="sq">
            <a:solidFill>
              <a:schemeClr val="tx1"/>
            </a:solidFill>
            <a:miter lim="800000"/>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SG" sz="1600" cap="none">
                <a:solidFill>
                  <a:schemeClr val="tx1"/>
                </a:solidFill>
              </a:rPr>
              <a:t>Histogram</a:t>
            </a:r>
          </a:p>
        </p:txBody>
      </p:sp>
      <p:sp>
        <p:nvSpPr>
          <p:cNvPr id="8" name="Title 1">
            <a:extLst>
              <a:ext uri="{FF2B5EF4-FFF2-40B4-BE49-F238E27FC236}">
                <a16:creationId xmlns:a16="http://schemas.microsoft.com/office/drawing/2014/main" id="{B8C97799-7EBE-349E-9D4D-03AE7572E8BB}"/>
              </a:ext>
            </a:extLst>
          </p:cNvPr>
          <p:cNvSpPr txBox="1">
            <a:spLocks/>
          </p:cNvSpPr>
          <p:nvPr/>
        </p:nvSpPr>
        <p:spPr bwMode="black">
          <a:xfrm>
            <a:off x="6324600" y="5444471"/>
            <a:ext cx="1969672" cy="740063"/>
          </a:xfrm>
          <a:prstGeom prst="rect">
            <a:avLst/>
          </a:prstGeom>
          <a:noFill/>
          <a:ln w="31750" cap="sq">
            <a:solidFill>
              <a:schemeClr val="tx1"/>
            </a:solidFill>
            <a:miter lim="800000"/>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SG" sz="1600" cap="none">
                <a:solidFill>
                  <a:schemeClr val="tx1"/>
                </a:solidFill>
              </a:rPr>
              <a:t>Violin Plot</a:t>
            </a:r>
          </a:p>
        </p:txBody>
      </p:sp>
      <p:pic>
        <p:nvPicPr>
          <p:cNvPr id="12" name="Picture 11">
            <a:extLst>
              <a:ext uri="{FF2B5EF4-FFF2-40B4-BE49-F238E27FC236}">
                <a16:creationId xmlns:a16="http://schemas.microsoft.com/office/drawing/2014/main" id="{021D13F2-443F-FF35-4A2E-8FF9306DF98E}"/>
              </a:ext>
            </a:extLst>
          </p:cNvPr>
          <p:cNvPicPr>
            <a:picLocks noChangeAspect="1"/>
          </p:cNvPicPr>
          <p:nvPr/>
        </p:nvPicPr>
        <p:blipFill>
          <a:blip r:embed="rId4"/>
          <a:stretch>
            <a:fillRect/>
          </a:stretch>
        </p:blipFill>
        <p:spPr>
          <a:xfrm>
            <a:off x="2466490" y="2972923"/>
            <a:ext cx="3319132" cy="3279342"/>
          </a:xfrm>
          <a:prstGeom prst="rect">
            <a:avLst/>
          </a:prstGeom>
        </p:spPr>
      </p:pic>
      <p:sp>
        <p:nvSpPr>
          <p:cNvPr id="13" name="Title 1">
            <a:extLst>
              <a:ext uri="{FF2B5EF4-FFF2-40B4-BE49-F238E27FC236}">
                <a16:creationId xmlns:a16="http://schemas.microsoft.com/office/drawing/2014/main" id="{3F8969FC-2E3E-F00B-13E6-9B38A5AF052D}"/>
              </a:ext>
            </a:extLst>
          </p:cNvPr>
          <p:cNvSpPr txBox="1">
            <a:spLocks/>
          </p:cNvSpPr>
          <p:nvPr/>
        </p:nvSpPr>
        <p:spPr bwMode="black">
          <a:xfrm>
            <a:off x="249840" y="4242563"/>
            <a:ext cx="1969674" cy="740061"/>
          </a:xfrm>
          <a:prstGeom prst="rect">
            <a:avLst/>
          </a:prstGeom>
          <a:noFill/>
          <a:ln w="31750" cap="sq">
            <a:solidFill>
              <a:schemeClr val="tx1"/>
            </a:solidFill>
            <a:miter lim="800000"/>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SG" sz="1600" cap="none">
                <a:solidFill>
                  <a:schemeClr val="tx1"/>
                </a:solidFill>
              </a:rPr>
              <a:t>Joint Plot</a:t>
            </a:r>
          </a:p>
        </p:txBody>
      </p:sp>
      <p:sp>
        <p:nvSpPr>
          <p:cNvPr id="19" name="Title 1">
            <a:extLst>
              <a:ext uri="{FF2B5EF4-FFF2-40B4-BE49-F238E27FC236}">
                <a16:creationId xmlns:a16="http://schemas.microsoft.com/office/drawing/2014/main" id="{3431787C-33EC-14E2-AFD1-3C7E9B4F1E62}"/>
              </a:ext>
            </a:extLst>
          </p:cNvPr>
          <p:cNvSpPr txBox="1">
            <a:spLocks/>
          </p:cNvSpPr>
          <p:nvPr/>
        </p:nvSpPr>
        <p:spPr bwMode="blackWhite">
          <a:xfrm>
            <a:off x="835844" y="472748"/>
            <a:ext cx="4486656" cy="1141497"/>
          </a:xfrm>
          <a:prstGeom prst="rect">
            <a:avLst/>
          </a:prstGeom>
          <a:solidFill>
            <a:srgbClr val="FFFFFF"/>
          </a:solidFill>
          <a:ln w="31750" cap="sq">
            <a:solidFill>
              <a:srgbClr val="404040"/>
            </a:solidFill>
            <a:miter lim="800000"/>
          </a:ln>
        </p:spPr>
        <p:txBody>
          <a:bodyPr vert="horz" lIns="182880" tIns="182880" rIns="182880" bIns="182880" rtlCol="0" anchor="ctr" anchorCtr="1">
            <a:norm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2400" cap="none">
                <a:latin typeface="Gill Sans MT" panose="020B0502020104020203" pitchFamily="34" charset="77"/>
                <a:cs typeface="Arial" panose="020B0604020202020204" pitchFamily="34" charset="0"/>
              </a:rPr>
              <a:t>Exploratory Data Analysis</a:t>
            </a:r>
          </a:p>
          <a:p>
            <a:r>
              <a:rPr lang="en-US" sz="2000" cap="none">
                <a:latin typeface="Gill Sans MT" panose="020B0502020104020203" pitchFamily="34" charset="77"/>
                <a:cs typeface="Arial" panose="020B0604020202020204" pitchFamily="34" charset="0"/>
              </a:rPr>
              <a:t>Visual Representations</a:t>
            </a:r>
          </a:p>
        </p:txBody>
      </p:sp>
    </p:spTree>
    <p:extLst>
      <p:ext uri="{BB962C8B-B14F-4D97-AF65-F5344CB8AC3E}">
        <p14:creationId xmlns:p14="http://schemas.microsoft.com/office/powerpoint/2010/main" val="1551112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8C97799-7EBE-349E-9D4D-03AE7572E8BB}"/>
              </a:ext>
            </a:extLst>
          </p:cNvPr>
          <p:cNvSpPr txBox="1">
            <a:spLocks/>
          </p:cNvSpPr>
          <p:nvPr/>
        </p:nvSpPr>
        <p:spPr bwMode="black">
          <a:xfrm>
            <a:off x="8140700" y="102716"/>
            <a:ext cx="1969672" cy="740063"/>
          </a:xfrm>
          <a:prstGeom prst="rect">
            <a:avLst/>
          </a:prstGeom>
          <a:noFill/>
          <a:ln w="31750" cap="sq">
            <a:solidFill>
              <a:schemeClr val="tx1"/>
            </a:solidFill>
            <a:miter lim="800000"/>
          </a:ln>
        </p:spPr>
        <p:txBody>
          <a:bodyPr vert="horz" wrap="square" lIns="182880" tIns="182880" rIns="182880" bIns="182880" rtlCol="0" anchor="ctr">
            <a:normAutofit fontScale="925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SG" sz="1600" cap="none">
                <a:solidFill>
                  <a:schemeClr val="tx1"/>
                </a:solidFill>
              </a:rPr>
              <a:t>Correlation Matrix</a:t>
            </a:r>
          </a:p>
        </p:txBody>
      </p:sp>
      <p:sp>
        <p:nvSpPr>
          <p:cNvPr id="13" name="Title 1">
            <a:extLst>
              <a:ext uri="{FF2B5EF4-FFF2-40B4-BE49-F238E27FC236}">
                <a16:creationId xmlns:a16="http://schemas.microsoft.com/office/drawing/2014/main" id="{3F8969FC-2E3E-F00B-13E6-9B38A5AF052D}"/>
              </a:ext>
            </a:extLst>
          </p:cNvPr>
          <p:cNvSpPr txBox="1">
            <a:spLocks/>
          </p:cNvSpPr>
          <p:nvPr/>
        </p:nvSpPr>
        <p:spPr bwMode="black">
          <a:xfrm>
            <a:off x="173640" y="4242562"/>
            <a:ext cx="1969674" cy="740061"/>
          </a:xfrm>
          <a:prstGeom prst="rect">
            <a:avLst/>
          </a:prstGeom>
          <a:noFill/>
          <a:ln w="31750" cap="sq">
            <a:solidFill>
              <a:schemeClr val="tx1"/>
            </a:solidFill>
            <a:miter lim="800000"/>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SG" sz="1600" cap="none">
                <a:solidFill>
                  <a:schemeClr val="tx1"/>
                </a:solidFill>
              </a:rPr>
              <a:t>Pair plots</a:t>
            </a:r>
          </a:p>
        </p:txBody>
      </p:sp>
      <p:sp>
        <p:nvSpPr>
          <p:cNvPr id="19" name="Title 1">
            <a:extLst>
              <a:ext uri="{FF2B5EF4-FFF2-40B4-BE49-F238E27FC236}">
                <a16:creationId xmlns:a16="http://schemas.microsoft.com/office/drawing/2014/main" id="{3431787C-33EC-14E2-AFD1-3C7E9B4F1E62}"/>
              </a:ext>
            </a:extLst>
          </p:cNvPr>
          <p:cNvSpPr txBox="1">
            <a:spLocks/>
          </p:cNvSpPr>
          <p:nvPr/>
        </p:nvSpPr>
        <p:spPr bwMode="blackWhite">
          <a:xfrm>
            <a:off x="988244" y="472748"/>
            <a:ext cx="4486656" cy="1141497"/>
          </a:xfrm>
          <a:prstGeom prst="rect">
            <a:avLst/>
          </a:prstGeom>
          <a:solidFill>
            <a:srgbClr val="FFFFFF"/>
          </a:solidFill>
          <a:ln w="31750" cap="sq">
            <a:solidFill>
              <a:srgbClr val="404040"/>
            </a:solidFill>
            <a:miter lim="800000"/>
          </a:ln>
        </p:spPr>
        <p:txBody>
          <a:bodyPr vert="horz" lIns="182880" tIns="182880" rIns="182880" bIns="182880" rtlCol="0" anchor="ctr" anchorCtr="1">
            <a:norm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2400" cap="none">
                <a:latin typeface="Gill Sans MT" panose="020B0502020104020203" pitchFamily="34" charset="77"/>
                <a:cs typeface="Arial" panose="020B0604020202020204" pitchFamily="34" charset="0"/>
              </a:rPr>
              <a:t>Exploratory Data Analysis</a:t>
            </a:r>
          </a:p>
          <a:p>
            <a:r>
              <a:rPr lang="en-US" sz="2000" cap="none">
                <a:latin typeface="Gill Sans MT" panose="020B0502020104020203" pitchFamily="34" charset="77"/>
                <a:cs typeface="Arial" panose="020B0604020202020204" pitchFamily="34" charset="0"/>
              </a:rPr>
              <a:t>Visual Representations</a:t>
            </a:r>
          </a:p>
        </p:txBody>
      </p:sp>
      <p:pic>
        <p:nvPicPr>
          <p:cNvPr id="3" name="Picture 2">
            <a:extLst>
              <a:ext uri="{FF2B5EF4-FFF2-40B4-BE49-F238E27FC236}">
                <a16:creationId xmlns:a16="http://schemas.microsoft.com/office/drawing/2014/main" id="{70B3B8FC-57AA-A343-5377-0B2AD7D6495F}"/>
              </a:ext>
            </a:extLst>
          </p:cNvPr>
          <p:cNvPicPr>
            <a:picLocks noChangeAspect="1"/>
          </p:cNvPicPr>
          <p:nvPr/>
        </p:nvPicPr>
        <p:blipFill>
          <a:blip r:embed="rId3"/>
          <a:stretch>
            <a:fillRect/>
          </a:stretch>
        </p:blipFill>
        <p:spPr>
          <a:xfrm>
            <a:off x="2284826" y="2758392"/>
            <a:ext cx="3708400" cy="3708400"/>
          </a:xfrm>
          <a:prstGeom prst="rect">
            <a:avLst/>
          </a:prstGeom>
        </p:spPr>
      </p:pic>
      <p:pic>
        <p:nvPicPr>
          <p:cNvPr id="5" name="Picture 4">
            <a:extLst>
              <a:ext uri="{FF2B5EF4-FFF2-40B4-BE49-F238E27FC236}">
                <a16:creationId xmlns:a16="http://schemas.microsoft.com/office/drawing/2014/main" id="{62AD5A62-F852-0620-528B-2EC85907444B}"/>
              </a:ext>
            </a:extLst>
          </p:cNvPr>
          <p:cNvPicPr>
            <a:picLocks noChangeAspect="1"/>
          </p:cNvPicPr>
          <p:nvPr/>
        </p:nvPicPr>
        <p:blipFill>
          <a:blip r:embed="rId4"/>
          <a:stretch>
            <a:fillRect/>
          </a:stretch>
        </p:blipFill>
        <p:spPr>
          <a:xfrm>
            <a:off x="6358664" y="971145"/>
            <a:ext cx="5299936" cy="5678759"/>
          </a:xfrm>
          <a:prstGeom prst="rect">
            <a:avLst/>
          </a:prstGeom>
        </p:spPr>
      </p:pic>
    </p:spTree>
    <p:extLst>
      <p:ext uri="{BB962C8B-B14F-4D97-AF65-F5344CB8AC3E}">
        <p14:creationId xmlns:p14="http://schemas.microsoft.com/office/powerpoint/2010/main" val="297427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32F03-D775-2BE7-5C78-A8CFF1C74A9E}"/>
              </a:ext>
            </a:extLst>
          </p:cNvPr>
          <p:cNvSpPr>
            <a:spLocks noGrp="1"/>
          </p:cNvSpPr>
          <p:nvPr>
            <p:ph type="title"/>
          </p:nvPr>
        </p:nvSpPr>
        <p:spPr>
          <a:xfrm>
            <a:off x="541020" y="233923"/>
            <a:ext cx="4486656" cy="1141497"/>
          </a:xfrm>
        </p:spPr>
        <p:txBody>
          <a:bodyPr/>
          <a:lstStyle/>
          <a:p>
            <a:r>
              <a:rPr lang="en-SG"/>
              <a:t>Best Variable</a:t>
            </a:r>
            <a:br>
              <a:rPr lang="en-SG"/>
            </a:br>
            <a:r>
              <a:rPr lang="en-SG"/>
              <a:t>TOTAL CS</a:t>
            </a:r>
          </a:p>
        </p:txBody>
      </p:sp>
      <p:sp>
        <p:nvSpPr>
          <p:cNvPr id="3" name="Content Placeholder 2">
            <a:extLst>
              <a:ext uri="{FF2B5EF4-FFF2-40B4-BE49-F238E27FC236}">
                <a16:creationId xmlns:a16="http://schemas.microsoft.com/office/drawing/2014/main" id="{D857A650-13C7-1C10-DABE-5C14019EBF88}"/>
              </a:ext>
            </a:extLst>
          </p:cNvPr>
          <p:cNvSpPr>
            <a:spLocks noGrp="1"/>
          </p:cNvSpPr>
          <p:nvPr>
            <p:ph idx="1"/>
          </p:nvPr>
        </p:nvSpPr>
        <p:spPr/>
        <p:txBody>
          <a:bodyPr/>
          <a:lstStyle/>
          <a:p>
            <a:endParaRPr lang="en-SG"/>
          </a:p>
        </p:txBody>
      </p:sp>
      <p:pic>
        <p:nvPicPr>
          <p:cNvPr id="6" name="Picture 5">
            <a:extLst>
              <a:ext uri="{FF2B5EF4-FFF2-40B4-BE49-F238E27FC236}">
                <a16:creationId xmlns:a16="http://schemas.microsoft.com/office/drawing/2014/main" id="{92B76ED9-6574-4259-4129-999D95962255}"/>
              </a:ext>
            </a:extLst>
          </p:cNvPr>
          <p:cNvPicPr>
            <a:picLocks noChangeAspect="1"/>
          </p:cNvPicPr>
          <p:nvPr/>
        </p:nvPicPr>
        <p:blipFill>
          <a:blip r:embed="rId4"/>
          <a:stretch>
            <a:fillRect/>
          </a:stretch>
        </p:blipFill>
        <p:spPr>
          <a:xfrm>
            <a:off x="5334000" y="0"/>
            <a:ext cx="6858000" cy="6858000"/>
          </a:xfrm>
          <a:prstGeom prst="rect">
            <a:avLst/>
          </a:prstGeom>
        </p:spPr>
      </p:pic>
      <p:pic>
        <p:nvPicPr>
          <p:cNvPr id="10" name="Picture 9">
            <a:extLst>
              <a:ext uri="{FF2B5EF4-FFF2-40B4-BE49-F238E27FC236}">
                <a16:creationId xmlns:a16="http://schemas.microsoft.com/office/drawing/2014/main" id="{859289F2-1AF1-E5D3-3DEA-FDE374DE031F}"/>
              </a:ext>
            </a:extLst>
          </p:cNvPr>
          <p:cNvPicPr>
            <a:picLocks noChangeAspect="1"/>
          </p:cNvPicPr>
          <p:nvPr/>
        </p:nvPicPr>
        <p:blipFill rotWithShape="1">
          <a:blip r:embed="rId5"/>
          <a:srcRect t="39074" r="79565"/>
          <a:stretch/>
        </p:blipFill>
        <p:spPr>
          <a:xfrm>
            <a:off x="266223" y="1731275"/>
            <a:ext cx="1307956" cy="4178300"/>
          </a:xfrm>
          <a:prstGeom prst="rect">
            <a:avLst/>
          </a:prstGeom>
        </p:spPr>
      </p:pic>
      <p:pic>
        <p:nvPicPr>
          <p:cNvPr id="11" name="Picture 10">
            <a:extLst>
              <a:ext uri="{FF2B5EF4-FFF2-40B4-BE49-F238E27FC236}">
                <a16:creationId xmlns:a16="http://schemas.microsoft.com/office/drawing/2014/main" id="{56E026A0-1C9C-9195-705D-1489443AD6C5}"/>
              </a:ext>
            </a:extLst>
          </p:cNvPr>
          <p:cNvPicPr>
            <a:picLocks noChangeAspect="1"/>
          </p:cNvPicPr>
          <p:nvPr/>
        </p:nvPicPr>
        <p:blipFill>
          <a:blip r:embed="rId6"/>
          <a:stretch>
            <a:fillRect/>
          </a:stretch>
        </p:blipFill>
        <p:spPr>
          <a:xfrm>
            <a:off x="2381319" y="2677986"/>
            <a:ext cx="2312601" cy="2284877"/>
          </a:xfrm>
          <a:prstGeom prst="rect">
            <a:avLst/>
          </a:prstGeom>
        </p:spPr>
      </p:pic>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B30B1ACA-86FC-B6F6-0FED-5967DA562D89}"/>
                  </a:ext>
                </a:extLst>
              </p14:cNvPr>
              <p14:cNvContentPartPr/>
              <p14:nvPr/>
            </p14:nvContentPartPr>
            <p14:xfrm>
              <a:off x="7276920" y="1244700"/>
              <a:ext cx="360" cy="360"/>
            </p14:xfrm>
          </p:contentPart>
        </mc:Choice>
        <mc:Fallback xmlns="">
          <p:pic>
            <p:nvPicPr>
              <p:cNvPr id="14" name="Ink 13">
                <a:extLst>
                  <a:ext uri="{FF2B5EF4-FFF2-40B4-BE49-F238E27FC236}">
                    <a16:creationId xmlns:a16="http://schemas.microsoft.com/office/drawing/2014/main" id="{B30B1ACA-86FC-B6F6-0FED-5967DA562D89}"/>
                  </a:ext>
                </a:extLst>
              </p:cNvPr>
              <p:cNvPicPr/>
              <p:nvPr/>
            </p:nvPicPr>
            <p:blipFill>
              <a:blip r:embed="rId8"/>
              <a:stretch>
                <a:fillRect/>
              </a:stretch>
            </p:blipFill>
            <p:spPr>
              <a:xfrm>
                <a:off x="7267920" y="12357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93635DEB-2328-6596-C119-60A008399233}"/>
                  </a:ext>
                </a:extLst>
              </p14:cNvPr>
              <p14:cNvContentPartPr/>
              <p14:nvPr/>
            </p14:nvContentPartPr>
            <p14:xfrm>
              <a:off x="8203920" y="-103140"/>
              <a:ext cx="1550880" cy="1589760"/>
            </p14:xfrm>
          </p:contentPart>
        </mc:Choice>
        <mc:Fallback xmlns="">
          <p:pic>
            <p:nvPicPr>
              <p:cNvPr id="15" name="Ink 14">
                <a:extLst>
                  <a:ext uri="{FF2B5EF4-FFF2-40B4-BE49-F238E27FC236}">
                    <a16:creationId xmlns:a16="http://schemas.microsoft.com/office/drawing/2014/main" id="{93635DEB-2328-6596-C119-60A008399233}"/>
                  </a:ext>
                </a:extLst>
              </p:cNvPr>
              <p:cNvPicPr/>
              <p:nvPr/>
            </p:nvPicPr>
            <p:blipFill>
              <a:blip r:embed="rId10"/>
              <a:stretch>
                <a:fillRect/>
              </a:stretch>
            </p:blipFill>
            <p:spPr>
              <a:xfrm>
                <a:off x="8194920" y="-112140"/>
                <a:ext cx="1568520" cy="1607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E7B5F948-77E5-8FDB-5639-34D0B62F2A5E}"/>
                  </a:ext>
                </a:extLst>
              </p14:cNvPr>
              <p14:cNvContentPartPr/>
              <p14:nvPr/>
            </p14:nvContentPartPr>
            <p14:xfrm>
              <a:off x="2475960" y="3262860"/>
              <a:ext cx="1843200" cy="1655280"/>
            </p14:xfrm>
          </p:contentPart>
        </mc:Choice>
        <mc:Fallback xmlns="">
          <p:pic>
            <p:nvPicPr>
              <p:cNvPr id="16" name="Ink 15">
                <a:extLst>
                  <a:ext uri="{FF2B5EF4-FFF2-40B4-BE49-F238E27FC236}">
                    <a16:creationId xmlns:a16="http://schemas.microsoft.com/office/drawing/2014/main" id="{E7B5F948-77E5-8FDB-5639-34D0B62F2A5E}"/>
                  </a:ext>
                </a:extLst>
              </p:cNvPr>
              <p:cNvPicPr/>
              <p:nvPr/>
            </p:nvPicPr>
            <p:blipFill>
              <a:blip r:embed="rId12"/>
              <a:stretch>
                <a:fillRect/>
              </a:stretch>
            </p:blipFill>
            <p:spPr>
              <a:xfrm>
                <a:off x="2466962" y="3253860"/>
                <a:ext cx="1860837" cy="1672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1E1CF762-BF62-766B-EB4E-E6B57E9B1E7C}"/>
                  </a:ext>
                </a:extLst>
              </p14:cNvPr>
              <p14:cNvContentPartPr/>
              <p14:nvPr/>
            </p14:nvContentPartPr>
            <p14:xfrm>
              <a:off x="696120" y="2257020"/>
              <a:ext cx="564120" cy="322920"/>
            </p14:xfrm>
          </p:contentPart>
        </mc:Choice>
        <mc:Fallback xmlns="">
          <p:pic>
            <p:nvPicPr>
              <p:cNvPr id="18" name="Ink 17">
                <a:extLst>
                  <a:ext uri="{FF2B5EF4-FFF2-40B4-BE49-F238E27FC236}">
                    <a16:creationId xmlns:a16="http://schemas.microsoft.com/office/drawing/2014/main" id="{1E1CF762-BF62-766B-EB4E-E6B57E9B1E7C}"/>
                  </a:ext>
                </a:extLst>
              </p:cNvPr>
              <p:cNvPicPr/>
              <p:nvPr/>
            </p:nvPicPr>
            <p:blipFill>
              <a:blip r:embed="rId14"/>
              <a:stretch>
                <a:fillRect/>
              </a:stretch>
            </p:blipFill>
            <p:spPr>
              <a:xfrm>
                <a:off x="687126" y="2248030"/>
                <a:ext cx="581749" cy="340540"/>
              </a:xfrm>
              <a:prstGeom prst="rect">
                <a:avLst/>
              </a:prstGeom>
            </p:spPr>
          </p:pic>
        </mc:Fallback>
      </mc:AlternateContent>
    </p:spTree>
    <p:custDataLst>
      <p:tags r:id="rId1"/>
    </p:custDataLst>
    <p:extLst>
      <p:ext uri="{BB962C8B-B14F-4D97-AF65-F5344CB8AC3E}">
        <p14:creationId xmlns:p14="http://schemas.microsoft.com/office/powerpoint/2010/main" val="336783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FD4CEA-79B2-C548-6D42-6593534258C3}"/>
              </a:ext>
            </a:extLst>
          </p:cNvPr>
          <p:cNvPicPr>
            <a:picLocks noChangeAspect="1"/>
          </p:cNvPicPr>
          <p:nvPr/>
        </p:nvPicPr>
        <p:blipFill rotWithShape="1">
          <a:blip r:embed="rId3"/>
          <a:srcRect r="10221" b="-1"/>
          <a:stretch/>
        </p:blipFill>
        <p:spPr>
          <a:xfrm>
            <a:off x="20" y="10"/>
            <a:ext cx="12191980" cy="6857990"/>
          </a:xfrm>
          <a:prstGeom prst="rect">
            <a:avLst/>
          </a:prstGeom>
        </p:spPr>
      </p:pic>
      <p:sp>
        <p:nvSpPr>
          <p:cNvPr id="4" name="Title 1">
            <a:extLst>
              <a:ext uri="{FF2B5EF4-FFF2-40B4-BE49-F238E27FC236}">
                <a16:creationId xmlns:a16="http://schemas.microsoft.com/office/drawing/2014/main" id="{FD96F20F-653F-D7FE-CDFE-D48F95FAF2FE}"/>
              </a:ext>
            </a:extLst>
          </p:cNvPr>
          <p:cNvSpPr txBox="1">
            <a:spLocks/>
          </p:cNvSpPr>
          <p:nvPr/>
        </p:nvSpPr>
        <p:spPr bwMode="blackWhite">
          <a:xfrm>
            <a:off x="1013644" y="231448"/>
            <a:ext cx="3266256" cy="1241752"/>
          </a:xfrm>
          <a:prstGeom prst="rect">
            <a:avLst/>
          </a:prstGeom>
          <a:solidFill>
            <a:srgbClr val="FFFFFF"/>
          </a:solidFill>
          <a:ln w="31750" cap="sq">
            <a:solidFill>
              <a:srgbClr val="404040"/>
            </a:solidFill>
            <a:miter lim="800000"/>
          </a:ln>
        </p:spPr>
        <p:txBody>
          <a:bodyPr vert="horz" lIns="182880" tIns="182880" rIns="182880" bIns="182880" rtlCol="0" anchor="ctr" anchorCtr="1">
            <a:norm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2400" cap="none">
                <a:latin typeface="Gill Sans MT" panose="020B0502020104020203" pitchFamily="34" charset="77"/>
                <a:cs typeface="Arial" panose="020B0604020202020204" pitchFamily="34" charset="0"/>
              </a:rPr>
              <a:t>Machine Learning</a:t>
            </a:r>
            <a:br>
              <a:rPr lang="en-US" sz="2400" cap="none">
                <a:latin typeface="Gill Sans MT" panose="020B0502020104020203" pitchFamily="34" charset="77"/>
                <a:cs typeface="Arial" panose="020B0604020202020204" pitchFamily="34" charset="0"/>
              </a:rPr>
            </a:br>
            <a:r>
              <a:rPr lang="en-US" sz="2400" cap="none">
                <a:latin typeface="Gill Sans MT" panose="020B0502020104020203" pitchFamily="34" charset="77"/>
                <a:cs typeface="Arial" panose="020B0604020202020204" pitchFamily="34" charset="0"/>
              </a:rPr>
              <a:t>Linear Regression</a:t>
            </a:r>
            <a:endParaRPr lang="en-US" sz="2000" cap="none">
              <a:latin typeface="Gill Sans MT" panose="020B0502020104020203" pitchFamily="34" charset="77"/>
              <a:cs typeface="Arial" panose="020B0604020202020204" pitchFamily="34" charset="0"/>
            </a:endParaRPr>
          </a:p>
        </p:txBody>
      </p:sp>
    </p:spTree>
    <p:extLst>
      <p:ext uri="{BB962C8B-B14F-4D97-AF65-F5344CB8AC3E}">
        <p14:creationId xmlns:p14="http://schemas.microsoft.com/office/powerpoint/2010/main" val="228206257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4C2DAE2-218D-4A25-B87E-0D127537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tx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4">
            <a:extLst>
              <a:ext uri="{FF2B5EF4-FFF2-40B4-BE49-F238E27FC236}">
                <a16:creationId xmlns:a16="http://schemas.microsoft.com/office/drawing/2014/main" id="{0ACAC028-8D8C-4611-B62E-B9FFDA14D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BB265D3-0F2E-9BEC-7478-D3AAF90D8E0B}"/>
              </a:ext>
            </a:extLst>
          </p:cNvPr>
          <p:cNvSpPr txBox="1">
            <a:spLocks/>
          </p:cNvSpPr>
          <p:nvPr/>
        </p:nvSpPr>
        <p:spPr bwMode="blackWhite">
          <a:xfrm>
            <a:off x="1709252" y="2987762"/>
            <a:ext cx="4026529" cy="882476"/>
          </a:xfrm>
          <a:prstGeom prst="rect">
            <a:avLst/>
          </a:prstGeom>
          <a:solidFill>
            <a:srgbClr val="FFFFFF"/>
          </a:solidFill>
          <a:ln w="31750" cap="sq">
            <a:solidFill>
              <a:srgbClr val="404040"/>
            </a:solidFill>
            <a:miter lim="800000"/>
          </a:ln>
        </p:spPr>
        <p:txBody>
          <a:bodyPr vert="horz" lIns="182880" tIns="182880" rIns="182880" bIns="182880" rtlCol="0" anchor="ctr" anchorCtr="1">
            <a:norm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lang="en-US" sz="2400" cap="none">
                <a:latin typeface="Gill Sans MT" panose="020B0502020104020203" pitchFamily="34" charset="77"/>
                <a:cs typeface="Arial" panose="020B0604020202020204" pitchFamily="34" charset="0"/>
              </a:rPr>
              <a:t>Problem Definition #3</a:t>
            </a:r>
          </a:p>
        </p:txBody>
      </p:sp>
      <p:sp>
        <p:nvSpPr>
          <p:cNvPr id="12" name="Content Placeholder 2">
            <a:extLst>
              <a:ext uri="{FF2B5EF4-FFF2-40B4-BE49-F238E27FC236}">
                <a16:creationId xmlns:a16="http://schemas.microsoft.com/office/drawing/2014/main" id="{666C54FA-A45D-73CF-3F7E-23B9EE768BAC}"/>
              </a:ext>
            </a:extLst>
          </p:cNvPr>
          <p:cNvSpPr>
            <a:spLocks noGrp="1"/>
          </p:cNvSpPr>
          <p:nvPr>
            <p:ph type="body" sz="half" idx="2"/>
          </p:nvPr>
        </p:nvSpPr>
        <p:spPr>
          <a:xfrm>
            <a:off x="6721902" y="1364819"/>
            <a:ext cx="4822397" cy="4128361"/>
          </a:xfrm>
        </p:spPr>
        <p:txBody>
          <a:bodyPr vert="horz" lIns="91440" tIns="45720" rIns="91440" bIns="45720" rtlCol="0" anchor="ctr">
            <a:normAutofit/>
          </a:bodyPr>
          <a:lstStyle/>
          <a:p>
            <a:pPr marL="114300" algn="l"/>
            <a:r>
              <a:rPr lang="en-US" sz="1800">
                <a:solidFill>
                  <a:schemeClr val="tx1">
                    <a:lumMod val="85000"/>
                    <a:lumOff val="15000"/>
                  </a:schemeClr>
                </a:solidFill>
                <a:effectLst/>
              </a:rPr>
              <a:t>Can we accurately predict the outcome of the match? Based on team compositions, total gold earned, kill score, creep scores, neutral objectives score, and structures taken score.</a:t>
            </a:r>
          </a:p>
          <a:p>
            <a:pPr marL="114300" algn="l"/>
            <a:endParaRPr lang="en-US" sz="1500">
              <a:solidFill>
                <a:schemeClr val="tx1">
                  <a:lumMod val="85000"/>
                  <a:lumOff val="15000"/>
                </a:schemeClr>
              </a:solidFill>
              <a:effectLst/>
            </a:endParaRPr>
          </a:p>
          <a:p>
            <a:pPr marL="0" indent="0" algn="l">
              <a:buNone/>
            </a:pPr>
            <a:r>
              <a:rPr lang="en-US" sz="1400">
                <a:latin typeface="Gill Sans MT" panose="020B0502020104020203" pitchFamily="34" charset="77"/>
                <a:cs typeface="Arial" panose="020B0604020202020204" pitchFamily="34" charset="0"/>
              </a:rPr>
              <a:t>Tasks </a:t>
            </a:r>
          </a:p>
          <a:p>
            <a:pPr marL="342900" indent="-342900" algn="l">
              <a:buFont typeface="+mj-lt"/>
              <a:buAutoNum type="arabicPeriod"/>
            </a:pPr>
            <a:r>
              <a:rPr lang="en-US" sz="1400">
                <a:latin typeface="Gill Sans MT" panose="020B0502020104020203" pitchFamily="34" charset="77"/>
                <a:cs typeface="Arial" panose="020B0604020202020204" pitchFamily="34" charset="0"/>
              </a:rPr>
              <a:t>Referencing and referring to the EDAs from problems 1 &amp; 2.</a:t>
            </a:r>
          </a:p>
          <a:p>
            <a:pPr marL="342900" indent="-342900" algn="l">
              <a:buFont typeface="+mj-lt"/>
              <a:buAutoNum type="arabicPeriod"/>
            </a:pPr>
            <a:r>
              <a:rPr lang="en-US">
                <a:latin typeface="Gill Sans MT" panose="020B0502020104020203" pitchFamily="34" charset="77"/>
                <a:cs typeface="Arial" panose="020B0604020202020204" pitchFamily="34" charset="0"/>
              </a:rPr>
              <a:t>Machine learning</a:t>
            </a:r>
          </a:p>
          <a:p>
            <a:pPr lvl="1" indent="-228600">
              <a:buFont typeface="Arial" panose="020B0604020202020204" pitchFamily="34" charset="0"/>
              <a:buChar char="•"/>
            </a:pPr>
            <a:r>
              <a:rPr lang="en-US" sz="1500">
                <a:solidFill>
                  <a:schemeClr val="tx1">
                    <a:lumMod val="85000"/>
                    <a:lumOff val="15000"/>
                  </a:schemeClr>
                </a:solidFill>
              </a:rPr>
              <a:t>Create a model using the Random Forest Tree Classifier</a:t>
            </a:r>
          </a:p>
          <a:p>
            <a:pPr lvl="1" indent="-228600">
              <a:buFont typeface="Arial" panose="020B0604020202020204" pitchFamily="34" charset="0"/>
              <a:buChar char="•"/>
            </a:pPr>
            <a:r>
              <a:rPr lang="en-US" sz="1500"/>
              <a:t>To train and test and accurately predict the winner of a game.</a:t>
            </a:r>
            <a:r>
              <a:rPr lang="en-US" sz="1500">
                <a:solidFill>
                  <a:schemeClr val="tx1">
                    <a:lumMod val="85000"/>
                    <a:lumOff val="15000"/>
                  </a:schemeClr>
                </a:solidFill>
              </a:rPr>
              <a:t> </a:t>
            </a:r>
          </a:p>
        </p:txBody>
      </p:sp>
    </p:spTree>
    <p:extLst>
      <p:ext uri="{BB962C8B-B14F-4D97-AF65-F5344CB8AC3E}">
        <p14:creationId xmlns:p14="http://schemas.microsoft.com/office/powerpoint/2010/main" val="362675185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0F422-1B49-F42A-0381-11076AA51AF9}"/>
              </a:ext>
            </a:extLst>
          </p:cNvPr>
          <p:cNvSpPr>
            <a:spLocks noGrp="1"/>
          </p:cNvSpPr>
          <p:nvPr>
            <p:ph type="ctrTitle"/>
          </p:nvPr>
        </p:nvSpPr>
        <p:spPr>
          <a:xfrm>
            <a:off x="1600200" y="4269282"/>
            <a:ext cx="8991600" cy="1264762"/>
          </a:xfrm>
        </p:spPr>
        <p:txBody>
          <a:bodyPr>
            <a:normAutofit/>
          </a:bodyPr>
          <a:lstStyle/>
          <a:p>
            <a:r>
              <a:rPr lang="en-SG" sz="3200"/>
              <a:t>RANDOM FOREST</a:t>
            </a:r>
            <a:br>
              <a:rPr lang="en-SG" sz="3200"/>
            </a:br>
            <a:r>
              <a:rPr lang="en-SG" sz="3200"/>
              <a:t>TREE CLASSIFIER</a:t>
            </a:r>
          </a:p>
        </p:txBody>
      </p:sp>
      <p:sp>
        <p:nvSpPr>
          <p:cNvPr id="4" name="Subtitle 3">
            <a:extLst>
              <a:ext uri="{FF2B5EF4-FFF2-40B4-BE49-F238E27FC236}">
                <a16:creationId xmlns:a16="http://schemas.microsoft.com/office/drawing/2014/main" id="{09141A76-38C3-1B11-BC36-0A8145E611BB}"/>
              </a:ext>
            </a:extLst>
          </p:cNvPr>
          <p:cNvSpPr>
            <a:spLocks noGrp="1"/>
          </p:cNvSpPr>
          <p:nvPr>
            <p:ph type="subTitle" idx="1"/>
          </p:nvPr>
        </p:nvSpPr>
        <p:spPr>
          <a:xfrm>
            <a:off x="2695194" y="5688535"/>
            <a:ext cx="6801612" cy="536125"/>
          </a:xfrm>
        </p:spPr>
        <p:txBody>
          <a:bodyPr>
            <a:normAutofit/>
          </a:bodyPr>
          <a:lstStyle/>
          <a:p>
            <a:r>
              <a:rPr lang="en-SG" sz="1800">
                <a:solidFill>
                  <a:srgbClr val="FFFFFF"/>
                </a:solidFill>
              </a:rPr>
              <a:t>MACHINE LEARNING</a:t>
            </a:r>
          </a:p>
        </p:txBody>
      </p:sp>
      <p:pic>
        <p:nvPicPr>
          <p:cNvPr id="6" name="Picture 5">
            <a:extLst>
              <a:ext uri="{FF2B5EF4-FFF2-40B4-BE49-F238E27FC236}">
                <a16:creationId xmlns:a16="http://schemas.microsoft.com/office/drawing/2014/main" id="{61301597-B827-1CFE-F2E5-7E0A1E9D637C}"/>
              </a:ext>
            </a:extLst>
          </p:cNvPr>
          <p:cNvPicPr>
            <a:picLocks noChangeAspect="1"/>
          </p:cNvPicPr>
          <p:nvPr/>
        </p:nvPicPr>
        <p:blipFill>
          <a:blip r:embed="rId3"/>
          <a:stretch>
            <a:fillRect/>
          </a:stretch>
        </p:blipFill>
        <p:spPr>
          <a:xfrm>
            <a:off x="3039234" y="640078"/>
            <a:ext cx="6113532" cy="3301307"/>
          </a:xfrm>
          <a:prstGeom prst="rect">
            <a:avLst/>
          </a:prstGeom>
        </p:spPr>
      </p:pic>
    </p:spTree>
    <p:extLst>
      <p:ext uri="{BB962C8B-B14F-4D97-AF65-F5344CB8AC3E}">
        <p14:creationId xmlns:p14="http://schemas.microsoft.com/office/powerpoint/2010/main" val="2988732629"/>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35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8B11EA1-213C-3B43-4326-4C70E2FE9525}"/>
              </a:ext>
            </a:extLst>
          </p:cNvPr>
          <p:cNvPicPr>
            <a:picLocks noChangeAspect="1"/>
          </p:cNvPicPr>
          <p:nvPr/>
        </p:nvPicPr>
        <p:blipFill>
          <a:blip r:embed="rId3"/>
          <a:stretch>
            <a:fillRect/>
          </a:stretch>
        </p:blipFill>
        <p:spPr>
          <a:xfrm>
            <a:off x="824485" y="1230699"/>
            <a:ext cx="10561319" cy="4224528"/>
          </a:xfrm>
          <a:prstGeom prst="rect">
            <a:avLst/>
          </a:prstGeom>
        </p:spPr>
      </p:pic>
    </p:spTree>
    <p:extLst>
      <p:ext uri="{BB962C8B-B14F-4D97-AF65-F5344CB8AC3E}">
        <p14:creationId xmlns:p14="http://schemas.microsoft.com/office/powerpoint/2010/main" val="1269280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15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flowchart&#10;&#10;Description automatically generated">
            <a:extLst>
              <a:ext uri="{FF2B5EF4-FFF2-40B4-BE49-F238E27FC236}">
                <a16:creationId xmlns:a16="http://schemas.microsoft.com/office/drawing/2014/main" id="{DEE576C2-A6F1-1359-5089-77885504C33E}"/>
              </a:ext>
            </a:extLst>
          </p:cNvPr>
          <p:cNvPicPr>
            <a:picLocks noChangeAspect="1"/>
          </p:cNvPicPr>
          <p:nvPr/>
        </p:nvPicPr>
        <p:blipFill>
          <a:blip r:embed="rId3"/>
          <a:stretch>
            <a:fillRect/>
          </a:stretch>
        </p:blipFill>
        <p:spPr>
          <a:xfrm>
            <a:off x="1464266" y="1124712"/>
            <a:ext cx="9263467" cy="4608576"/>
          </a:xfrm>
          <a:prstGeom prst="rect">
            <a:avLst/>
          </a:prstGeom>
        </p:spPr>
      </p:pic>
    </p:spTree>
    <p:extLst>
      <p:ext uri="{BB962C8B-B14F-4D97-AF65-F5344CB8AC3E}">
        <p14:creationId xmlns:p14="http://schemas.microsoft.com/office/powerpoint/2010/main" val="3153398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6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9DA5102-A3C2-8F2D-0E81-9BCDFFDB1DFF}"/>
              </a:ext>
            </a:extLst>
          </p:cNvPr>
          <p:cNvPicPr>
            <a:picLocks noGrp="1" noChangeAspect="1"/>
          </p:cNvPicPr>
          <p:nvPr>
            <p:ph idx="1"/>
          </p:nvPr>
        </p:nvPicPr>
        <p:blipFill>
          <a:blip r:embed="rId2"/>
          <a:stretch>
            <a:fillRect/>
          </a:stretch>
        </p:blipFill>
        <p:spPr>
          <a:xfrm>
            <a:off x="1320274" y="1124712"/>
            <a:ext cx="9551451" cy="4608576"/>
          </a:xfrm>
          <a:prstGeom prst="rect">
            <a:avLst/>
          </a:prstGeom>
        </p:spPr>
      </p:pic>
    </p:spTree>
    <p:extLst>
      <p:ext uri="{BB962C8B-B14F-4D97-AF65-F5344CB8AC3E}">
        <p14:creationId xmlns:p14="http://schemas.microsoft.com/office/powerpoint/2010/main" val="2921246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D47F6-4E6E-E669-9FFA-39303EC59E2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800" cap="none">
                <a:solidFill>
                  <a:schemeClr val="bg1"/>
                </a:solidFill>
                <a:cs typeface="Arial" panose="020B0604020202020204" pitchFamily="34" charset="0"/>
              </a:rPr>
              <a:t>League Of Legend Introduction</a:t>
            </a:r>
          </a:p>
        </p:txBody>
      </p:sp>
      <p:sp>
        <p:nvSpPr>
          <p:cNvPr id="3" name="Content Placeholder 2">
            <a:extLst>
              <a:ext uri="{FF2B5EF4-FFF2-40B4-BE49-F238E27FC236}">
                <a16:creationId xmlns:a16="http://schemas.microsoft.com/office/drawing/2014/main" id="{7724B12B-626A-C238-6B49-FE9A71F72AA1}"/>
              </a:ext>
            </a:extLst>
          </p:cNvPr>
          <p:cNvSpPr>
            <a:spLocks noGrp="1"/>
          </p:cNvSpPr>
          <p:nvPr>
            <p:ph type="body" sz="half" idx="2"/>
          </p:nvPr>
        </p:nvSpPr>
        <p:spPr>
          <a:xfrm>
            <a:off x="643468" y="2638044"/>
            <a:ext cx="3363974" cy="3415622"/>
          </a:xfrm>
        </p:spPr>
        <p:txBody>
          <a:bodyPr vert="horz" lIns="91440" tIns="45720" rIns="91440" bIns="45720" rtlCol="0">
            <a:normAutofit/>
          </a:bodyPr>
          <a:lstStyle/>
          <a:p>
            <a:pPr algn="l"/>
            <a:r>
              <a:rPr lang="en-US">
                <a:solidFill>
                  <a:schemeClr val="bg1"/>
                </a:solidFill>
                <a:cs typeface="Arial" panose="020B0604020202020204" pitchFamily="34" charset="0"/>
              </a:rPr>
              <a:t>League of Legends (LoL) is one of the most popular online games worldwide, boasting millions of players.</a:t>
            </a:r>
          </a:p>
          <a:p>
            <a:pPr algn="l"/>
            <a:r>
              <a:rPr lang="en-US">
                <a:solidFill>
                  <a:schemeClr val="bg1"/>
                </a:solidFill>
                <a:cs typeface="Arial" panose="020B0604020202020204" pitchFamily="34" charset="0"/>
              </a:rPr>
              <a:t>5v5 multiplayer online battle arena (MOBA), where teams fight against each other in a virtual battlefield called the Summoners Rift.</a:t>
            </a:r>
          </a:p>
          <a:p>
            <a:pPr algn="l"/>
            <a:r>
              <a:rPr lang="en-US">
                <a:solidFill>
                  <a:schemeClr val="bg1"/>
                </a:solidFill>
                <a:cs typeface="Arial" panose="020B0604020202020204" pitchFamily="34" charset="0"/>
              </a:rPr>
              <a:t>It is a strategic game that demands teamwork, skill, and adaptability.</a:t>
            </a:r>
          </a:p>
        </p:txBody>
      </p:sp>
      <p:pic>
        <p:nvPicPr>
          <p:cNvPr id="5" name="Online Media 16" title="What is League of Legends? Told by LilyPichu">
            <a:hlinkClick r:id="" action="ppaction://media"/>
            <a:extLst>
              <a:ext uri="{FF2B5EF4-FFF2-40B4-BE49-F238E27FC236}">
                <a16:creationId xmlns:a16="http://schemas.microsoft.com/office/drawing/2014/main" id="{EF86218E-4922-50F5-9FB9-2B6C39477429}"/>
              </a:ext>
            </a:extLst>
          </p:cNvPr>
          <p:cNvPicPr>
            <a:picLocks noRot="1" noChangeAspect="1"/>
          </p:cNvPicPr>
          <p:nvPr>
            <a:videoFile r:link="rId1"/>
          </p:nvPr>
        </p:nvPicPr>
        <p:blipFill>
          <a:blip r:embed="rId4"/>
          <a:stretch>
            <a:fillRect/>
          </a:stretch>
        </p:blipFill>
        <p:spPr>
          <a:xfrm>
            <a:off x="5297763" y="2790189"/>
            <a:ext cx="6250769" cy="3531684"/>
          </a:xfrm>
          <a:prstGeom prst="rect">
            <a:avLst/>
          </a:prstGeom>
        </p:spPr>
      </p:pic>
      <p:pic>
        <p:nvPicPr>
          <p:cNvPr id="7" name="Picture 6">
            <a:extLst>
              <a:ext uri="{FF2B5EF4-FFF2-40B4-BE49-F238E27FC236}">
                <a16:creationId xmlns:a16="http://schemas.microsoft.com/office/drawing/2014/main" id="{F588AF56-4A81-09C4-2A1F-97D00CA1C3EB}"/>
              </a:ext>
            </a:extLst>
          </p:cNvPr>
          <p:cNvPicPr>
            <a:picLocks noChangeAspect="1"/>
          </p:cNvPicPr>
          <p:nvPr/>
        </p:nvPicPr>
        <p:blipFill>
          <a:blip r:embed="rId5"/>
          <a:stretch>
            <a:fillRect/>
          </a:stretch>
        </p:blipFill>
        <p:spPr>
          <a:xfrm>
            <a:off x="4649216" y="0"/>
            <a:ext cx="7541090" cy="2301970"/>
          </a:xfrm>
          <a:prstGeom prst="rect">
            <a:avLst/>
          </a:prstGeom>
        </p:spPr>
      </p:pic>
    </p:spTree>
    <p:extLst>
      <p:ext uri="{BB962C8B-B14F-4D97-AF65-F5344CB8AC3E}">
        <p14:creationId xmlns:p14="http://schemas.microsoft.com/office/powerpoint/2010/main" val="30981668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F2AE-4E42-D4F1-B34B-E5DA96527520}"/>
              </a:ext>
            </a:extLst>
          </p:cNvPr>
          <p:cNvSpPr>
            <a:spLocks noGrp="1"/>
          </p:cNvSpPr>
          <p:nvPr>
            <p:ph type="title"/>
          </p:nvPr>
        </p:nvSpPr>
        <p:spPr>
          <a:xfrm>
            <a:off x="6600998" y="1586506"/>
            <a:ext cx="4797453" cy="941796"/>
          </a:xfrm>
        </p:spPr>
        <p:txBody>
          <a:bodyPr vert="horz" wrap="square" lIns="182880" tIns="182880" rIns="182880" bIns="182880" rtlCol="0" anchor="ctr">
            <a:normAutofit/>
          </a:bodyPr>
          <a:lstStyle/>
          <a:p>
            <a:r>
              <a:rPr lang="en-US" sz="2400" kern="1200" cap="all" spc="200" baseline="0">
                <a:solidFill>
                  <a:srgbClr val="262626"/>
                </a:solidFill>
                <a:latin typeface="+mj-lt"/>
                <a:ea typeface="+mj-ea"/>
                <a:cs typeface="+mj-cs"/>
              </a:rPr>
              <a:t>Hyperparameter tuning</a:t>
            </a:r>
          </a:p>
        </p:txBody>
      </p:sp>
      <p:pic>
        <p:nvPicPr>
          <p:cNvPr id="14" name="Picture 13" descr="Sphere of mesh and nodes">
            <a:extLst>
              <a:ext uri="{FF2B5EF4-FFF2-40B4-BE49-F238E27FC236}">
                <a16:creationId xmlns:a16="http://schemas.microsoft.com/office/drawing/2014/main" id="{C611C1CF-5C69-502D-DD41-C94295B98322}"/>
              </a:ext>
            </a:extLst>
          </p:cNvPr>
          <p:cNvPicPr>
            <a:picLocks noChangeAspect="1"/>
          </p:cNvPicPr>
          <p:nvPr/>
        </p:nvPicPr>
        <p:blipFill rotWithShape="1">
          <a:blip r:embed="rId3"/>
          <a:srcRect l="32161" r="1172"/>
          <a:stretch/>
        </p:blipFill>
        <p:spPr>
          <a:xfrm>
            <a:off x="1" y="10"/>
            <a:ext cx="6095999" cy="6857990"/>
          </a:xfrm>
          <a:prstGeom prst="rect">
            <a:avLst/>
          </a:prstGeom>
        </p:spPr>
      </p:pic>
      <p:sp>
        <p:nvSpPr>
          <p:cNvPr id="7" name="TextBox 6">
            <a:extLst>
              <a:ext uri="{FF2B5EF4-FFF2-40B4-BE49-F238E27FC236}">
                <a16:creationId xmlns:a16="http://schemas.microsoft.com/office/drawing/2014/main" id="{97C86211-B3C2-B163-9BCF-36FD5155898A}"/>
              </a:ext>
            </a:extLst>
          </p:cNvPr>
          <p:cNvSpPr txBox="1"/>
          <p:nvPr/>
        </p:nvSpPr>
        <p:spPr>
          <a:xfrm>
            <a:off x="6600998" y="2751497"/>
            <a:ext cx="6094268" cy="3693319"/>
          </a:xfrm>
          <a:prstGeom prst="rect">
            <a:avLst/>
          </a:prstGeom>
          <a:noFill/>
        </p:spPr>
        <p:txBody>
          <a:bodyPr wrap="square">
            <a:spAutoFit/>
          </a:bodyPr>
          <a:lstStyle/>
          <a:p>
            <a:pPr>
              <a:buFont typeface="Arial" panose="020B0604020202020204" pitchFamily="34" charset="0"/>
              <a:buChar char="•"/>
            </a:pPr>
            <a:r>
              <a:rPr lang="en-GB" b="1"/>
              <a:t> </a:t>
            </a:r>
            <a:r>
              <a:rPr lang="en-GB" sz="2400"/>
              <a:t>n_estimators</a:t>
            </a:r>
            <a:endParaRPr lang="en-GB"/>
          </a:p>
          <a:p>
            <a:pPr lvl="1">
              <a:buFont typeface="Arial" panose="020B0604020202020204" pitchFamily="34" charset="0"/>
              <a:buChar char="•"/>
            </a:pPr>
            <a:r>
              <a:rPr lang="en-GB"/>
              <a:t> Number of decision trees in the forest. </a:t>
            </a:r>
          </a:p>
          <a:p>
            <a:pPr lvl="1">
              <a:buFont typeface="Arial" panose="020B0604020202020204" pitchFamily="34" charset="0"/>
              <a:buChar char="•"/>
            </a:pPr>
            <a:endParaRPr lang="en-GB"/>
          </a:p>
          <a:p>
            <a:pPr>
              <a:buFont typeface="Arial" panose="020B0604020202020204" pitchFamily="34" charset="0"/>
              <a:buChar char="•"/>
            </a:pPr>
            <a:r>
              <a:rPr lang="en-GB" b="1"/>
              <a:t> </a:t>
            </a:r>
            <a:r>
              <a:rPr lang="en-GB" sz="2400"/>
              <a:t>max_depth</a:t>
            </a:r>
          </a:p>
          <a:p>
            <a:pPr lvl="1">
              <a:buFont typeface="Arial" panose="020B0604020202020204" pitchFamily="34" charset="0"/>
              <a:buChar char="•"/>
            </a:pPr>
            <a:r>
              <a:rPr lang="en-GB"/>
              <a:t>The maximum depth of each decision tree</a:t>
            </a:r>
            <a:br>
              <a:rPr lang="en-GB"/>
            </a:br>
            <a:r>
              <a:rPr lang="en-GB"/>
              <a:t>in the forest</a:t>
            </a:r>
          </a:p>
          <a:p>
            <a:pPr lvl="1">
              <a:buFont typeface="Arial" panose="020B0604020202020204" pitchFamily="34" charset="0"/>
              <a:buChar char="•"/>
            </a:pPr>
            <a:endParaRPr lang="en-GB"/>
          </a:p>
          <a:p>
            <a:pPr>
              <a:buFont typeface="Arial" panose="020B0604020202020204" pitchFamily="34" charset="0"/>
              <a:buChar char="•"/>
            </a:pPr>
            <a:r>
              <a:rPr lang="en-GB"/>
              <a:t> </a:t>
            </a:r>
            <a:r>
              <a:rPr lang="en-GB" sz="2400"/>
              <a:t>Randomized Search CV/Grid Search CV</a:t>
            </a:r>
          </a:p>
          <a:p>
            <a:pPr lvl="1">
              <a:buFont typeface="Arial" panose="020B0604020202020204" pitchFamily="34" charset="0"/>
              <a:buChar char="•"/>
            </a:pPr>
            <a:r>
              <a:rPr lang="en-GB" sz="2400"/>
              <a:t> </a:t>
            </a:r>
            <a:r>
              <a:rPr lang="en-GB"/>
              <a:t>Find the best variable, number of depth and number</a:t>
            </a:r>
            <a:br>
              <a:rPr lang="en-GB"/>
            </a:br>
            <a:r>
              <a:rPr lang="en-GB"/>
              <a:t>of trees, </a:t>
            </a:r>
            <a:endParaRPr lang="en-GB" sz="2400"/>
          </a:p>
          <a:p>
            <a:pPr lvl="1">
              <a:buFont typeface="Arial" panose="020B0604020202020204" pitchFamily="34" charset="0"/>
              <a:buChar char="•"/>
            </a:pPr>
            <a:endParaRPr lang="en-GB" sz="2400"/>
          </a:p>
        </p:txBody>
      </p:sp>
    </p:spTree>
    <p:extLst>
      <p:ext uri="{BB962C8B-B14F-4D97-AF65-F5344CB8AC3E}">
        <p14:creationId xmlns:p14="http://schemas.microsoft.com/office/powerpoint/2010/main" val="2688483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2AA0D7-7E30-C44A-0EA9-52A8ADD15BEF}"/>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SG">
                <a:solidFill>
                  <a:schemeClr val="bg1"/>
                </a:solidFill>
              </a:rPr>
              <a:t>Evaluation Matrics</a:t>
            </a:r>
          </a:p>
        </p:txBody>
      </p:sp>
      <p:sp>
        <p:nvSpPr>
          <p:cNvPr id="9" name="Content Placeholder 8">
            <a:extLst>
              <a:ext uri="{FF2B5EF4-FFF2-40B4-BE49-F238E27FC236}">
                <a16:creationId xmlns:a16="http://schemas.microsoft.com/office/drawing/2014/main" id="{C38E65CD-E83D-FA87-92C8-064200B8DCB7}"/>
              </a:ext>
            </a:extLst>
          </p:cNvPr>
          <p:cNvSpPr>
            <a:spLocks noGrp="1"/>
          </p:cNvSpPr>
          <p:nvPr>
            <p:ph idx="1"/>
          </p:nvPr>
        </p:nvSpPr>
        <p:spPr>
          <a:xfrm>
            <a:off x="413267" y="2798911"/>
            <a:ext cx="4884496" cy="3415622"/>
          </a:xfrm>
        </p:spPr>
        <p:txBody>
          <a:bodyPr>
            <a:normAutofit/>
          </a:bodyPr>
          <a:lstStyle/>
          <a:p>
            <a:pPr marL="0" indent="0">
              <a:buNone/>
            </a:pPr>
            <a:r>
              <a:rPr lang="en-SG" b="0" i="0">
                <a:solidFill>
                  <a:srgbClr val="CCCCCC"/>
                </a:solidFill>
                <a:effectLst/>
                <a:latin typeface="Consolas" panose="020B0609020204030204" pitchFamily="49" charset="0"/>
              </a:rPr>
              <a:t>Confusion Matrix</a:t>
            </a:r>
          </a:p>
          <a:p>
            <a:pPr marL="0" indent="0">
              <a:buNone/>
            </a:pPr>
            <a:endParaRPr lang="en-SG" b="0" i="0">
              <a:solidFill>
                <a:srgbClr val="CCCCCC"/>
              </a:solidFill>
              <a:effectLst/>
              <a:latin typeface="Consolas" panose="020B0609020204030204" pitchFamily="49" charset="0"/>
            </a:endParaRPr>
          </a:p>
          <a:p>
            <a:pPr marL="0" indent="0">
              <a:buNone/>
            </a:pPr>
            <a:r>
              <a:rPr lang="en-GB" b="0" i="0">
                <a:solidFill>
                  <a:srgbClr val="CCCCCC"/>
                </a:solidFill>
                <a:effectLst/>
                <a:latin typeface="Consolas" panose="020B0609020204030204" pitchFamily="49" charset="0"/>
              </a:rPr>
              <a:t>Grid Search Metrics </a:t>
            </a:r>
          </a:p>
          <a:p>
            <a:r>
              <a:rPr lang="en-GB" b="0" i="0">
                <a:solidFill>
                  <a:srgbClr val="CCCCCC"/>
                </a:solidFill>
                <a:effectLst/>
                <a:latin typeface="Consolas" panose="020B0609020204030204" pitchFamily="49" charset="0"/>
              </a:rPr>
              <a:t>Accuracy: 0.9707317073170731 Precision: 0.9491525423728814 Recall: 1.0</a:t>
            </a:r>
            <a:endParaRPr lang="en-US">
              <a:solidFill>
                <a:schemeClr val="bg1"/>
              </a:solidFill>
            </a:endParaRPr>
          </a:p>
        </p:txBody>
      </p:sp>
      <p:pic>
        <p:nvPicPr>
          <p:cNvPr id="10" name="Picture 9">
            <a:extLst>
              <a:ext uri="{FF2B5EF4-FFF2-40B4-BE49-F238E27FC236}">
                <a16:creationId xmlns:a16="http://schemas.microsoft.com/office/drawing/2014/main" id="{7AA1FCDD-3263-A078-914E-9567C4250F41}"/>
              </a:ext>
            </a:extLst>
          </p:cNvPr>
          <p:cNvPicPr>
            <a:picLocks noChangeAspect="1"/>
          </p:cNvPicPr>
          <p:nvPr/>
        </p:nvPicPr>
        <p:blipFill>
          <a:blip r:embed="rId3"/>
          <a:stretch>
            <a:fillRect/>
          </a:stretch>
        </p:blipFill>
        <p:spPr>
          <a:xfrm>
            <a:off x="4855828" y="1721189"/>
            <a:ext cx="3411519" cy="3266447"/>
          </a:xfrm>
          <a:prstGeom prst="rect">
            <a:avLst/>
          </a:prstGeom>
        </p:spPr>
      </p:pic>
      <p:pic>
        <p:nvPicPr>
          <p:cNvPr id="16" name="Picture 15">
            <a:extLst>
              <a:ext uri="{FF2B5EF4-FFF2-40B4-BE49-F238E27FC236}">
                <a16:creationId xmlns:a16="http://schemas.microsoft.com/office/drawing/2014/main" id="{B6A7F4AC-C7EA-569F-6893-EF46895D18D5}"/>
              </a:ext>
            </a:extLst>
          </p:cNvPr>
          <p:cNvPicPr>
            <a:picLocks noChangeAspect="1"/>
          </p:cNvPicPr>
          <p:nvPr/>
        </p:nvPicPr>
        <p:blipFill>
          <a:blip r:embed="rId4"/>
          <a:stretch>
            <a:fillRect/>
          </a:stretch>
        </p:blipFill>
        <p:spPr>
          <a:xfrm>
            <a:off x="8642223" y="1721189"/>
            <a:ext cx="3411519" cy="3266447"/>
          </a:xfrm>
          <a:prstGeom prst="rect">
            <a:avLst/>
          </a:prstGeom>
        </p:spPr>
      </p:pic>
    </p:spTree>
    <p:extLst>
      <p:ext uri="{BB962C8B-B14F-4D97-AF65-F5344CB8AC3E}">
        <p14:creationId xmlns:p14="http://schemas.microsoft.com/office/powerpoint/2010/main" val="690603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9548066D-9621-A96A-A057-5FD0063132B5}"/>
              </a:ext>
            </a:extLst>
          </p:cNvPr>
          <p:cNvPicPr>
            <a:picLocks noChangeAspect="1"/>
          </p:cNvPicPr>
          <p:nvPr/>
        </p:nvPicPr>
        <p:blipFill rotWithShape="1">
          <a:blip r:embed="rId3"/>
          <a:srcRect l="26602" r="-1" b="-1"/>
          <a:stretch/>
        </p:blipFill>
        <p:spPr>
          <a:xfrm>
            <a:off x="4650909" y="10"/>
            <a:ext cx="7541090" cy="6857989"/>
          </a:xfrm>
          <a:prstGeom prst="rect">
            <a:avLst/>
          </a:prstGeom>
        </p:spPr>
      </p:pic>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F5D32-0823-C018-AAC0-0F77AFC5EACB}"/>
              </a:ext>
            </a:extLst>
          </p:cNvPr>
          <p:cNvSpPr>
            <a:spLocks noGrp="1"/>
          </p:cNvSpPr>
          <p:nvPr>
            <p:ph type="title"/>
          </p:nvPr>
        </p:nvSpPr>
        <p:spPr>
          <a:xfrm>
            <a:off x="643468" y="2409922"/>
            <a:ext cx="3363974" cy="1728044"/>
          </a:xfrm>
          <a:noFill/>
          <a:ln>
            <a:solidFill>
              <a:schemeClr val="bg1"/>
            </a:solidFill>
          </a:ln>
        </p:spPr>
        <p:txBody>
          <a:bodyPr wrap="square">
            <a:normAutofit/>
          </a:bodyPr>
          <a:lstStyle/>
          <a:p>
            <a:r>
              <a:rPr lang="en-US" cap="none">
                <a:solidFill>
                  <a:schemeClr val="bg1"/>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2065867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5D32-0823-C018-AAC0-0F77AFC5EACB}"/>
              </a:ext>
            </a:extLst>
          </p:cNvPr>
          <p:cNvSpPr>
            <a:spLocks noGrp="1"/>
          </p:cNvSpPr>
          <p:nvPr>
            <p:ph type="title"/>
          </p:nvPr>
        </p:nvSpPr>
        <p:spPr/>
        <p:txBody>
          <a:bodyPr/>
          <a:lstStyle/>
          <a:p>
            <a:r>
              <a:rPr lang="en-US" cap="none">
                <a:latin typeface="Arial" panose="020B0604020202020204" pitchFamily="34" charset="0"/>
                <a:cs typeface="Arial" panose="020B0604020202020204" pitchFamily="34" charset="0"/>
              </a:rPr>
              <a:t>Reference</a:t>
            </a:r>
          </a:p>
        </p:txBody>
      </p:sp>
      <p:sp>
        <p:nvSpPr>
          <p:cNvPr id="3" name="Content Placeholder 2">
            <a:extLst>
              <a:ext uri="{FF2B5EF4-FFF2-40B4-BE49-F238E27FC236}">
                <a16:creationId xmlns:a16="http://schemas.microsoft.com/office/drawing/2014/main" id="{1344A466-D91D-2DF9-E417-4109766FCA21}"/>
              </a:ext>
            </a:extLst>
          </p:cNvPr>
          <p:cNvSpPr>
            <a:spLocks noGrp="1"/>
          </p:cNvSpPr>
          <p:nvPr>
            <p:ph idx="1"/>
          </p:nvPr>
        </p:nvSpPr>
        <p:spPr/>
        <p:txBody>
          <a:bodyPr/>
          <a:lstStyle/>
          <a:p>
            <a:r>
              <a:rPr lang="en-US"/>
              <a:t>League of legends images - </a:t>
            </a:r>
            <a:r>
              <a:rPr lang="en-US">
                <a:hlinkClick r:id="rId2"/>
              </a:rPr>
              <a:t>https://www.pngwing.com/en/search?q=league+of+legends</a:t>
            </a:r>
            <a:endParaRPr lang="en-US"/>
          </a:p>
          <a:p>
            <a:r>
              <a:rPr lang="en-US"/>
              <a:t>League of Legends title banner -</a:t>
            </a:r>
            <a:br>
              <a:rPr lang="en-US"/>
            </a:br>
            <a:r>
              <a:rPr lang="en-US">
                <a:hlinkClick r:id="rId3"/>
              </a:rPr>
              <a:t>https://www.leagueoflegends.com/en-sg/</a:t>
            </a:r>
            <a:endParaRPr lang="en-US"/>
          </a:p>
          <a:p>
            <a:r>
              <a:rPr lang="en-US"/>
              <a:t>Random forest tree classifier – </a:t>
            </a:r>
            <a:br>
              <a:rPr lang="en-US"/>
            </a:br>
            <a:r>
              <a:rPr lang="en-US"/>
              <a:t>https://www.datacamp.com/tutorial/random-forests-classifier-python</a:t>
            </a:r>
          </a:p>
        </p:txBody>
      </p:sp>
    </p:spTree>
    <p:extLst>
      <p:ext uri="{BB962C8B-B14F-4D97-AF65-F5344CB8AC3E}">
        <p14:creationId xmlns:p14="http://schemas.microsoft.com/office/powerpoint/2010/main" val="108048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A video game screen shot&#10;&#10;Description automatically generated">
            <a:extLst>
              <a:ext uri="{FF2B5EF4-FFF2-40B4-BE49-F238E27FC236}">
                <a16:creationId xmlns:a16="http://schemas.microsoft.com/office/drawing/2014/main" id="{25032004-0AD9-43D4-ED41-9DCA899B272B}"/>
              </a:ext>
            </a:extLst>
          </p:cNvPr>
          <p:cNvPicPr>
            <a:picLocks noChangeAspect="1"/>
          </p:cNvPicPr>
          <p:nvPr/>
        </p:nvPicPr>
        <p:blipFill rotWithShape="1">
          <a:blip r:embed="rId3">
            <a:extLst>
              <a:ext uri="{28A0092B-C50C-407E-A947-70E740481C1C}">
                <a14:useLocalDpi xmlns:a14="http://schemas.microsoft.com/office/drawing/2010/main" val="0"/>
              </a:ext>
            </a:extLst>
          </a:blip>
          <a:srcRect t="6884" b="657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80398-9C4A-B932-4BC2-30396A889A74}"/>
              </a:ext>
            </a:extLst>
          </p:cNvPr>
          <p:cNvSpPr>
            <a:spLocks noGrp="1"/>
          </p:cNvSpPr>
          <p:nvPr>
            <p:ph type="title"/>
          </p:nvPr>
        </p:nvSpPr>
        <p:spPr>
          <a:xfrm>
            <a:off x="3859227" y="168178"/>
            <a:ext cx="4473547" cy="809744"/>
          </a:xfrm>
          <a:solidFill>
            <a:schemeClr val="bg1">
              <a:alpha val="60000"/>
            </a:schemeClr>
          </a:solidFill>
          <a:ln w="28575" cap="sq">
            <a:solidFill>
              <a:schemeClr val="tx1"/>
            </a:solidFill>
            <a:miter lim="800000"/>
          </a:ln>
        </p:spPr>
        <p:txBody>
          <a:bodyPr vert="horz" lIns="274320" tIns="182880" rIns="274320" bIns="182880" rtlCol="0" anchor="ctr" anchorCtr="1">
            <a:normAutofit/>
          </a:bodyPr>
          <a:lstStyle/>
          <a:p>
            <a:r>
              <a:rPr lang="en-US" cap="none">
                <a:solidFill>
                  <a:schemeClr val="tx1"/>
                </a:solidFill>
                <a:latin typeface="Gill Sans MT" panose="020B0502020104020203" pitchFamily="34" charset="77"/>
                <a:cs typeface="Arial" panose="020B0604020202020204" pitchFamily="34" charset="0"/>
              </a:rPr>
              <a:t>Summoners Rift</a:t>
            </a:r>
          </a:p>
        </p:txBody>
      </p:sp>
      <p:sp>
        <p:nvSpPr>
          <p:cNvPr id="5" name="Title 1">
            <a:extLst>
              <a:ext uri="{FF2B5EF4-FFF2-40B4-BE49-F238E27FC236}">
                <a16:creationId xmlns:a16="http://schemas.microsoft.com/office/drawing/2014/main" id="{0C3331DA-0799-F40F-0864-E673830E79E7}"/>
              </a:ext>
            </a:extLst>
          </p:cNvPr>
          <p:cNvSpPr txBox="1">
            <a:spLocks/>
          </p:cNvSpPr>
          <p:nvPr/>
        </p:nvSpPr>
        <p:spPr bwMode="black">
          <a:xfrm>
            <a:off x="2124481" y="5680179"/>
            <a:ext cx="1399895" cy="485929"/>
          </a:xfrm>
          <a:prstGeom prst="rect">
            <a:avLst/>
          </a:prstGeom>
          <a:solidFill>
            <a:schemeClr val="bg1">
              <a:alpha val="60000"/>
            </a:schemeClr>
          </a:solidFill>
          <a:ln w="38100" cap="sq">
            <a:no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500" cap="none">
                <a:solidFill>
                  <a:srgbClr val="0070C0"/>
                </a:solidFill>
                <a:latin typeface="Gill Sans MT" panose="020B0502020104020203" pitchFamily="34" charset="77"/>
                <a:cs typeface="Arial" panose="020B0604020202020204" pitchFamily="34" charset="0"/>
              </a:rPr>
              <a:t>Team 1</a:t>
            </a:r>
          </a:p>
        </p:txBody>
      </p:sp>
      <p:sp>
        <p:nvSpPr>
          <p:cNvPr id="6" name="Title 1">
            <a:extLst>
              <a:ext uri="{FF2B5EF4-FFF2-40B4-BE49-F238E27FC236}">
                <a16:creationId xmlns:a16="http://schemas.microsoft.com/office/drawing/2014/main" id="{17B6DEED-6B89-4FEC-AA4B-AE4380934762}"/>
              </a:ext>
            </a:extLst>
          </p:cNvPr>
          <p:cNvSpPr txBox="1">
            <a:spLocks/>
          </p:cNvSpPr>
          <p:nvPr/>
        </p:nvSpPr>
        <p:spPr bwMode="black">
          <a:xfrm>
            <a:off x="8605049" y="491993"/>
            <a:ext cx="1399895" cy="485929"/>
          </a:xfrm>
          <a:prstGeom prst="rect">
            <a:avLst/>
          </a:prstGeom>
          <a:solidFill>
            <a:schemeClr val="bg1">
              <a:alpha val="60000"/>
            </a:schemeClr>
          </a:solidFill>
          <a:ln w="38100" cap="sq">
            <a:no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500" cap="none">
                <a:solidFill>
                  <a:srgbClr val="FF0000"/>
                </a:solidFill>
                <a:latin typeface="Gill Sans MT" panose="020B0502020104020203" pitchFamily="34" charset="77"/>
                <a:cs typeface="Arial" panose="020B0604020202020204" pitchFamily="34" charset="0"/>
              </a:rPr>
              <a:t>Team</a:t>
            </a:r>
            <a:r>
              <a:rPr lang="en-US" sz="1500" cap="none">
                <a:solidFill>
                  <a:srgbClr val="FF0000"/>
                </a:solidFill>
                <a:latin typeface="Arial" panose="020B0604020202020204" pitchFamily="34" charset="0"/>
                <a:cs typeface="Arial" panose="020B0604020202020204" pitchFamily="34" charset="0"/>
              </a:rPr>
              <a:t> 2</a:t>
            </a:r>
          </a:p>
        </p:txBody>
      </p:sp>
      <p:sp>
        <p:nvSpPr>
          <p:cNvPr id="7" name="Title 1">
            <a:extLst>
              <a:ext uri="{FF2B5EF4-FFF2-40B4-BE49-F238E27FC236}">
                <a16:creationId xmlns:a16="http://schemas.microsoft.com/office/drawing/2014/main" id="{B4532704-FA22-7921-9400-075D3828C379}"/>
              </a:ext>
            </a:extLst>
          </p:cNvPr>
          <p:cNvSpPr txBox="1">
            <a:spLocks/>
          </p:cNvSpPr>
          <p:nvPr/>
        </p:nvSpPr>
        <p:spPr bwMode="black">
          <a:xfrm>
            <a:off x="1944831" y="448927"/>
            <a:ext cx="1399895" cy="485929"/>
          </a:xfrm>
          <a:prstGeom prst="rect">
            <a:avLst/>
          </a:prstGeom>
          <a:solidFill>
            <a:schemeClr val="bg1">
              <a:alpha val="60000"/>
            </a:schemeClr>
          </a:solidFill>
          <a:ln w="38100" cap="sq">
            <a:no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500" cap="none">
                <a:solidFill>
                  <a:srgbClr val="FFFF00"/>
                </a:solidFill>
                <a:latin typeface="Gill Sans MT" panose="020B0502020104020203" pitchFamily="34" charset="77"/>
                <a:cs typeface="Arial" panose="020B0604020202020204" pitchFamily="34" charset="0"/>
              </a:rPr>
              <a:t>Top</a:t>
            </a:r>
            <a:endParaRPr lang="en-US" sz="1500">
              <a:solidFill>
                <a:srgbClr val="FFFF00"/>
              </a:solidFill>
              <a:latin typeface="Gill Sans MT" panose="020B0502020104020203" pitchFamily="34" charset="77"/>
              <a:cs typeface="Arial" panose="020B0604020202020204" pitchFamily="34" charset="0"/>
            </a:endParaRPr>
          </a:p>
        </p:txBody>
      </p:sp>
      <p:sp>
        <p:nvSpPr>
          <p:cNvPr id="8" name="Title 1">
            <a:extLst>
              <a:ext uri="{FF2B5EF4-FFF2-40B4-BE49-F238E27FC236}">
                <a16:creationId xmlns:a16="http://schemas.microsoft.com/office/drawing/2014/main" id="{D5BCE46B-AE1E-1416-A220-A47C4E5411C0}"/>
              </a:ext>
            </a:extLst>
          </p:cNvPr>
          <p:cNvSpPr txBox="1">
            <a:spLocks/>
          </p:cNvSpPr>
          <p:nvPr/>
        </p:nvSpPr>
        <p:spPr bwMode="black">
          <a:xfrm>
            <a:off x="3524376" y="1817368"/>
            <a:ext cx="1711759" cy="485929"/>
          </a:xfrm>
          <a:prstGeom prst="rect">
            <a:avLst/>
          </a:prstGeom>
          <a:solidFill>
            <a:schemeClr val="bg1">
              <a:alpha val="60000"/>
            </a:schemeClr>
          </a:solidFill>
          <a:ln w="38100" cap="sq">
            <a:no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500" cap="none">
                <a:solidFill>
                  <a:srgbClr val="00B050"/>
                </a:solidFill>
                <a:latin typeface="Gill Sans MT" panose="020B0502020104020203" pitchFamily="34" charset="77"/>
                <a:cs typeface="Arial" panose="020B0604020202020204" pitchFamily="34" charset="0"/>
              </a:rPr>
              <a:t>Jungle</a:t>
            </a:r>
          </a:p>
        </p:txBody>
      </p:sp>
      <p:sp>
        <p:nvSpPr>
          <p:cNvPr id="10" name="Title 1">
            <a:extLst>
              <a:ext uri="{FF2B5EF4-FFF2-40B4-BE49-F238E27FC236}">
                <a16:creationId xmlns:a16="http://schemas.microsoft.com/office/drawing/2014/main" id="{B82C3100-6419-AEF9-34AB-EAD0226B811F}"/>
              </a:ext>
            </a:extLst>
          </p:cNvPr>
          <p:cNvSpPr txBox="1">
            <a:spLocks/>
          </p:cNvSpPr>
          <p:nvPr/>
        </p:nvSpPr>
        <p:spPr bwMode="black">
          <a:xfrm>
            <a:off x="5439525" y="3054282"/>
            <a:ext cx="1399895" cy="485929"/>
          </a:xfrm>
          <a:prstGeom prst="rect">
            <a:avLst/>
          </a:prstGeom>
          <a:solidFill>
            <a:schemeClr val="bg1">
              <a:alpha val="60000"/>
            </a:schemeClr>
          </a:solidFill>
          <a:ln w="38100" cap="sq">
            <a:no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500" cap="none">
                <a:solidFill>
                  <a:srgbClr val="00B0F0"/>
                </a:solidFill>
                <a:latin typeface="Gill Sans MT" panose="020B0502020104020203" pitchFamily="34" charset="77"/>
                <a:cs typeface="Arial" panose="020B0604020202020204" pitchFamily="34" charset="0"/>
              </a:rPr>
              <a:t>Mid</a:t>
            </a:r>
            <a:endParaRPr lang="en-US" sz="1500">
              <a:solidFill>
                <a:srgbClr val="00B0F0"/>
              </a:solidFill>
              <a:latin typeface="Gill Sans MT" panose="020B0502020104020203" pitchFamily="34" charset="77"/>
              <a:cs typeface="Arial" panose="020B0604020202020204" pitchFamily="34" charset="0"/>
            </a:endParaRPr>
          </a:p>
        </p:txBody>
      </p:sp>
      <p:sp>
        <p:nvSpPr>
          <p:cNvPr id="11" name="Title 1">
            <a:extLst>
              <a:ext uri="{FF2B5EF4-FFF2-40B4-BE49-F238E27FC236}">
                <a16:creationId xmlns:a16="http://schemas.microsoft.com/office/drawing/2014/main" id="{AB4B6518-31E6-CCA0-E067-44D8B1CB7D3E}"/>
              </a:ext>
            </a:extLst>
          </p:cNvPr>
          <p:cNvSpPr txBox="1">
            <a:spLocks/>
          </p:cNvSpPr>
          <p:nvPr/>
        </p:nvSpPr>
        <p:spPr bwMode="black">
          <a:xfrm>
            <a:off x="8605049" y="5564446"/>
            <a:ext cx="1775795" cy="485929"/>
          </a:xfrm>
          <a:prstGeom prst="rect">
            <a:avLst/>
          </a:prstGeom>
          <a:solidFill>
            <a:schemeClr val="bg1">
              <a:alpha val="60000"/>
            </a:schemeClr>
          </a:solidFill>
          <a:ln w="38100" cap="sq">
            <a:no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500" cap="none">
                <a:solidFill>
                  <a:schemeClr val="bg1">
                    <a:lumMod val="50000"/>
                  </a:schemeClr>
                </a:solidFill>
                <a:latin typeface="Gill Sans MT" panose="020B0502020104020203" pitchFamily="34" charset="77"/>
                <a:cs typeface="Arial" panose="020B0604020202020204" pitchFamily="34" charset="0"/>
              </a:rPr>
              <a:t>Bot &amp; Support</a:t>
            </a:r>
          </a:p>
        </p:txBody>
      </p:sp>
      <p:sp>
        <p:nvSpPr>
          <p:cNvPr id="3" name="Title 1">
            <a:extLst>
              <a:ext uri="{FF2B5EF4-FFF2-40B4-BE49-F238E27FC236}">
                <a16:creationId xmlns:a16="http://schemas.microsoft.com/office/drawing/2014/main" id="{06BBC81D-1850-953C-FE30-31E5AEDE86FF}"/>
              </a:ext>
            </a:extLst>
          </p:cNvPr>
          <p:cNvSpPr txBox="1">
            <a:spLocks/>
          </p:cNvSpPr>
          <p:nvPr/>
        </p:nvSpPr>
        <p:spPr bwMode="black">
          <a:xfrm>
            <a:off x="7258176" y="4188034"/>
            <a:ext cx="1711759" cy="485929"/>
          </a:xfrm>
          <a:prstGeom prst="rect">
            <a:avLst/>
          </a:prstGeom>
          <a:solidFill>
            <a:schemeClr val="bg1">
              <a:alpha val="60000"/>
            </a:schemeClr>
          </a:solidFill>
          <a:ln w="38100" cap="sq">
            <a:no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500" cap="none">
                <a:solidFill>
                  <a:srgbClr val="00B050"/>
                </a:solidFill>
                <a:latin typeface="Gill Sans MT" panose="020B0502020104020203" pitchFamily="34" charset="77"/>
                <a:cs typeface="Arial" panose="020B0604020202020204" pitchFamily="34" charset="0"/>
              </a:rPr>
              <a:t>Jungle</a:t>
            </a:r>
          </a:p>
        </p:txBody>
      </p:sp>
    </p:spTree>
    <p:extLst>
      <p:ext uri="{BB962C8B-B14F-4D97-AF65-F5344CB8AC3E}">
        <p14:creationId xmlns:p14="http://schemas.microsoft.com/office/powerpoint/2010/main" val="262379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B40D-702B-2485-824B-3C69A26B540F}"/>
              </a:ext>
            </a:extLst>
          </p:cNvPr>
          <p:cNvSpPr>
            <a:spLocks noGrp="1"/>
          </p:cNvSpPr>
          <p:nvPr>
            <p:ph type="title"/>
          </p:nvPr>
        </p:nvSpPr>
        <p:spPr/>
        <p:txBody>
          <a:bodyPr/>
          <a:lstStyle/>
          <a:p>
            <a:r>
              <a:rPr lang="en-US" cap="none">
                <a:latin typeface="Gill Sans MT" panose="020B0502020104020203" pitchFamily="34" charset="77"/>
                <a:cs typeface="Arial" panose="020B0604020202020204" pitchFamily="34" charset="0"/>
              </a:rPr>
              <a:t>Champions, Roles &amp; Positions</a:t>
            </a:r>
          </a:p>
        </p:txBody>
      </p:sp>
      <p:sp>
        <p:nvSpPr>
          <p:cNvPr id="3" name="Content Placeholder 2">
            <a:extLst>
              <a:ext uri="{FF2B5EF4-FFF2-40B4-BE49-F238E27FC236}">
                <a16:creationId xmlns:a16="http://schemas.microsoft.com/office/drawing/2014/main" id="{A1DF6D96-58B9-A08C-678C-2031A1139DAE}"/>
              </a:ext>
            </a:extLst>
          </p:cNvPr>
          <p:cNvSpPr>
            <a:spLocks noGrp="1"/>
          </p:cNvSpPr>
          <p:nvPr>
            <p:ph idx="1"/>
          </p:nvPr>
        </p:nvSpPr>
        <p:spPr/>
        <p:txBody>
          <a:bodyPr>
            <a:normAutofit/>
          </a:bodyPr>
          <a:lstStyle/>
          <a:p>
            <a:r>
              <a:rPr lang="en-US" sz="1500">
                <a:latin typeface="Gill Sans MT" panose="020B0502020104020203" pitchFamily="34" charset="77"/>
                <a:cs typeface="Arial" panose="020B0604020202020204" pitchFamily="34" charset="0"/>
              </a:rPr>
              <a:t>Composed of 5 unique champions (characters) per team</a:t>
            </a:r>
          </a:p>
          <a:p>
            <a:r>
              <a:rPr lang="en-US" sz="1500">
                <a:latin typeface="Gill Sans MT" panose="020B0502020104020203" pitchFamily="34" charset="77"/>
                <a:cs typeface="Arial" panose="020B0604020202020204" pitchFamily="34" charset="0"/>
              </a:rPr>
              <a:t>Each player controls a champion</a:t>
            </a:r>
          </a:p>
          <a:p>
            <a:r>
              <a:rPr lang="en-US" sz="1500">
                <a:latin typeface="Gill Sans MT" panose="020B0502020104020203" pitchFamily="34" charset="77"/>
                <a:cs typeface="Arial" panose="020B0604020202020204" pitchFamily="34" charset="0"/>
              </a:rPr>
              <a:t>Champions are a diverse set characters with their own set of abilities, strengths, weaknesses and classes</a:t>
            </a:r>
          </a:p>
          <a:p>
            <a:r>
              <a:rPr lang="en-US" sz="1500">
                <a:latin typeface="Gill Sans MT" panose="020B0502020104020203" pitchFamily="34" charset="77"/>
                <a:cs typeface="Arial" panose="020B0604020202020204" pitchFamily="34" charset="0"/>
              </a:rPr>
              <a:t>These are some examples of the champion classes</a:t>
            </a:r>
          </a:p>
        </p:txBody>
      </p:sp>
      <p:pic>
        <p:nvPicPr>
          <p:cNvPr id="4" name="Picture 3" descr="A cartoon of a child holding a teddy bear and fire&#10;&#10;Description automatically generated">
            <a:extLst>
              <a:ext uri="{FF2B5EF4-FFF2-40B4-BE49-F238E27FC236}">
                <a16:creationId xmlns:a16="http://schemas.microsoft.com/office/drawing/2014/main" id="{98C7F5A7-29F2-D640-6F8D-0C54F437FE8F}"/>
              </a:ext>
            </a:extLst>
          </p:cNvPr>
          <p:cNvPicPr>
            <a:picLocks noChangeAspect="1"/>
          </p:cNvPicPr>
          <p:nvPr/>
        </p:nvPicPr>
        <p:blipFill>
          <a:blip r:embed="rId3"/>
          <a:stretch>
            <a:fillRect/>
          </a:stretch>
        </p:blipFill>
        <p:spPr>
          <a:xfrm>
            <a:off x="503892" y="3060157"/>
            <a:ext cx="958262" cy="1067046"/>
          </a:xfrm>
          <a:prstGeom prst="rect">
            <a:avLst/>
          </a:prstGeom>
        </p:spPr>
      </p:pic>
      <p:pic>
        <p:nvPicPr>
          <p:cNvPr id="5" name="Picture 4" descr="A cartoon of a person with a sword&#10;&#10;Description automatically generated">
            <a:extLst>
              <a:ext uri="{FF2B5EF4-FFF2-40B4-BE49-F238E27FC236}">
                <a16:creationId xmlns:a16="http://schemas.microsoft.com/office/drawing/2014/main" id="{2BB1F6C3-875D-2555-501F-33AB96DCE83B}"/>
              </a:ext>
            </a:extLst>
          </p:cNvPr>
          <p:cNvPicPr>
            <a:picLocks noChangeAspect="1"/>
          </p:cNvPicPr>
          <p:nvPr/>
        </p:nvPicPr>
        <p:blipFill>
          <a:blip r:embed="rId4"/>
          <a:stretch>
            <a:fillRect/>
          </a:stretch>
        </p:blipFill>
        <p:spPr>
          <a:xfrm>
            <a:off x="333485" y="5210726"/>
            <a:ext cx="1326878" cy="1067045"/>
          </a:xfrm>
          <a:prstGeom prst="rect">
            <a:avLst/>
          </a:prstGeom>
        </p:spPr>
      </p:pic>
      <p:pic>
        <p:nvPicPr>
          <p:cNvPr id="6" name="Picture 5" descr="A cartoon of a white animal with horns and a sword&#10;&#10;Description automatically generated">
            <a:extLst>
              <a:ext uri="{FF2B5EF4-FFF2-40B4-BE49-F238E27FC236}">
                <a16:creationId xmlns:a16="http://schemas.microsoft.com/office/drawing/2014/main" id="{5BD46B13-0C93-C763-59A4-FD9C287C1FFC}"/>
              </a:ext>
            </a:extLst>
          </p:cNvPr>
          <p:cNvPicPr>
            <a:picLocks noChangeAspect="1"/>
          </p:cNvPicPr>
          <p:nvPr/>
        </p:nvPicPr>
        <p:blipFill>
          <a:blip r:embed="rId5"/>
          <a:stretch>
            <a:fillRect/>
          </a:stretch>
        </p:blipFill>
        <p:spPr>
          <a:xfrm>
            <a:off x="6752491" y="5081233"/>
            <a:ext cx="1749231" cy="1326030"/>
          </a:xfrm>
          <a:prstGeom prst="rect">
            <a:avLst/>
          </a:prstGeom>
        </p:spPr>
      </p:pic>
      <p:pic>
        <p:nvPicPr>
          <p:cNvPr id="7" name="Picture 6" descr="A cartoon character with purple skin and purple hair holding a scythe&#10;&#10;Description automatically generated">
            <a:extLst>
              <a:ext uri="{FF2B5EF4-FFF2-40B4-BE49-F238E27FC236}">
                <a16:creationId xmlns:a16="http://schemas.microsoft.com/office/drawing/2014/main" id="{D9E60DB7-E944-6E1C-E120-2B3A561B6DE6}"/>
              </a:ext>
            </a:extLst>
          </p:cNvPr>
          <p:cNvPicPr>
            <a:picLocks noChangeAspect="1"/>
          </p:cNvPicPr>
          <p:nvPr/>
        </p:nvPicPr>
        <p:blipFill>
          <a:blip r:embed="rId6"/>
          <a:stretch>
            <a:fillRect/>
          </a:stretch>
        </p:blipFill>
        <p:spPr>
          <a:xfrm>
            <a:off x="9991860" y="3083459"/>
            <a:ext cx="1629370" cy="961074"/>
          </a:xfrm>
          <a:prstGeom prst="rect">
            <a:avLst/>
          </a:prstGeom>
        </p:spPr>
      </p:pic>
      <p:pic>
        <p:nvPicPr>
          <p:cNvPr id="8" name="Picture 7" descr="A video game character holding a weapon&#10;&#10;Description automatically generated">
            <a:extLst>
              <a:ext uri="{FF2B5EF4-FFF2-40B4-BE49-F238E27FC236}">
                <a16:creationId xmlns:a16="http://schemas.microsoft.com/office/drawing/2014/main" id="{4CB6F526-475D-D816-1F42-D19ED28B5EAC}"/>
              </a:ext>
            </a:extLst>
          </p:cNvPr>
          <p:cNvPicPr>
            <a:picLocks noChangeAspect="1"/>
          </p:cNvPicPr>
          <p:nvPr/>
        </p:nvPicPr>
        <p:blipFill>
          <a:blip r:embed="rId7"/>
          <a:stretch>
            <a:fillRect/>
          </a:stretch>
        </p:blipFill>
        <p:spPr>
          <a:xfrm>
            <a:off x="3092723" y="5145348"/>
            <a:ext cx="2200626" cy="1304472"/>
          </a:xfrm>
          <a:prstGeom prst="rect">
            <a:avLst/>
          </a:prstGeom>
        </p:spPr>
      </p:pic>
      <p:pic>
        <p:nvPicPr>
          <p:cNvPr id="9" name="Picture 8" descr="A person in a garment holding a bow and arrow&#10;&#10;Description automatically generated">
            <a:extLst>
              <a:ext uri="{FF2B5EF4-FFF2-40B4-BE49-F238E27FC236}">
                <a16:creationId xmlns:a16="http://schemas.microsoft.com/office/drawing/2014/main" id="{26DE29DB-28D7-5DD0-26E4-E5EE8EE6B3EA}"/>
              </a:ext>
            </a:extLst>
          </p:cNvPr>
          <p:cNvPicPr>
            <a:picLocks noChangeAspect="1"/>
          </p:cNvPicPr>
          <p:nvPr/>
        </p:nvPicPr>
        <p:blipFill>
          <a:blip r:embed="rId8"/>
          <a:stretch>
            <a:fillRect/>
          </a:stretch>
        </p:blipFill>
        <p:spPr>
          <a:xfrm>
            <a:off x="9591716" y="5081233"/>
            <a:ext cx="2060511" cy="1513188"/>
          </a:xfrm>
          <a:prstGeom prst="rect">
            <a:avLst/>
          </a:prstGeom>
        </p:spPr>
      </p:pic>
      <p:sp>
        <p:nvSpPr>
          <p:cNvPr id="10" name="TextBox 9">
            <a:extLst>
              <a:ext uri="{FF2B5EF4-FFF2-40B4-BE49-F238E27FC236}">
                <a16:creationId xmlns:a16="http://schemas.microsoft.com/office/drawing/2014/main" id="{E137AA0D-96C4-2248-2B44-5ACF0F62017C}"/>
              </a:ext>
            </a:extLst>
          </p:cNvPr>
          <p:cNvSpPr txBox="1"/>
          <p:nvPr/>
        </p:nvSpPr>
        <p:spPr>
          <a:xfrm>
            <a:off x="625762" y="2536725"/>
            <a:ext cx="879992" cy="369332"/>
          </a:xfrm>
          <a:prstGeom prst="rect">
            <a:avLst/>
          </a:prstGeom>
          <a:noFill/>
        </p:spPr>
        <p:txBody>
          <a:bodyPr wrap="square" rtlCol="0">
            <a:spAutoFit/>
          </a:bodyPr>
          <a:lstStyle/>
          <a:p>
            <a:r>
              <a:rPr lang="en-US"/>
              <a:t>Mage</a:t>
            </a:r>
          </a:p>
        </p:txBody>
      </p:sp>
      <p:sp>
        <p:nvSpPr>
          <p:cNvPr id="11" name="TextBox 10">
            <a:extLst>
              <a:ext uri="{FF2B5EF4-FFF2-40B4-BE49-F238E27FC236}">
                <a16:creationId xmlns:a16="http://schemas.microsoft.com/office/drawing/2014/main" id="{21D23012-84BD-D61E-3374-82A0AF464A68}"/>
              </a:ext>
            </a:extLst>
          </p:cNvPr>
          <p:cNvSpPr txBox="1"/>
          <p:nvPr/>
        </p:nvSpPr>
        <p:spPr>
          <a:xfrm>
            <a:off x="517839" y="4587347"/>
            <a:ext cx="1365907" cy="369332"/>
          </a:xfrm>
          <a:prstGeom prst="rect">
            <a:avLst/>
          </a:prstGeom>
          <a:noFill/>
        </p:spPr>
        <p:txBody>
          <a:bodyPr wrap="square" rtlCol="0">
            <a:spAutoFit/>
          </a:bodyPr>
          <a:lstStyle/>
          <a:p>
            <a:r>
              <a:rPr lang="en-US"/>
              <a:t>Warrior</a:t>
            </a:r>
          </a:p>
        </p:txBody>
      </p:sp>
      <p:sp>
        <p:nvSpPr>
          <p:cNvPr id="12" name="TextBox 11">
            <a:extLst>
              <a:ext uri="{FF2B5EF4-FFF2-40B4-BE49-F238E27FC236}">
                <a16:creationId xmlns:a16="http://schemas.microsoft.com/office/drawing/2014/main" id="{060058B2-2B84-E429-C354-EB59FC8ED618}"/>
              </a:ext>
            </a:extLst>
          </p:cNvPr>
          <p:cNvSpPr txBox="1"/>
          <p:nvPr/>
        </p:nvSpPr>
        <p:spPr>
          <a:xfrm>
            <a:off x="3932071" y="4589632"/>
            <a:ext cx="1365907" cy="369332"/>
          </a:xfrm>
          <a:prstGeom prst="rect">
            <a:avLst/>
          </a:prstGeom>
          <a:noFill/>
        </p:spPr>
        <p:txBody>
          <a:bodyPr wrap="square" rtlCol="0">
            <a:spAutoFit/>
          </a:bodyPr>
          <a:lstStyle/>
          <a:p>
            <a:r>
              <a:rPr lang="en-US"/>
              <a:t>Tank</a:t>
            </a:r>
          </a:p>
        </p:txBody>
      </p:sp>
      <p:sp>
        <p:nvSpPr>
          <p:cNvPr id="13" name="TextBox 12">
            <a:extLst>
              <a:ext uri="{FF2B5EF4-FFF2-40B4-BE49-F238E27FC236}">
                <a16:creationId xmlns:a16="http://schemas.microsoft.com/office/drawing/2014/main" id="{B58E8867-412C-82E7-8143-3B265AD7A857}"/>
              </a:ext>
            </a:extLst>
          </p:cNvPr>
          <p:cNvSpPr txBox="1"/>
          <p:nvPr/>
        </p:nvSpPr>
        <p:spPr>
          <a:xfrm>
            <a:off x="7098177" y="4587347"/>
            <a:ext cx="1365907" cy="369332"/>
          </a:xfrm>
          <a:prstGeom prst="rect">
            <a:avLst/>
          </a:prstGeom>
          <a:noFill/>
        </p:spPr>
        <p:txBody>
          <a:bodyPr wrap="square" rtlCol="0">
            <a:spAutoFit/>
          </a:bodyPr>
          <a:lstStyle/>
          <a:p>
            <a:r>
              <a:rPr lang="en-US"/>
              <a:t>Assassin</a:t>
            </a:r>
          </a:p>
        </p:txBody>
      </p:sp>
      <p:sp>
        <p:nvSpPr>
          <p:cNvPr id="14" name="TextBox 13">
            <a:extLst>
              <a:ext uri="{FF2B5EF4-FFF2-40B4-BE49-F238E27FC236}">
                <a16:creationId xmlns:a16="http://schemas.microsoft.com/office/drawing/2014/main" id="{415E31A9-144D-436C-BC14-C5E891B1FEE8}"/>
              </a:ext>
            </a:extLst>
          </p:cNvPr>
          <p:cNvSpPr txBox="1"/>
          <p:nvPr/>
        </p:nvSpPr>
        <p:spPr>
          <a:xfrm>
            <a:off x="10243446" y="2536725"/>
            <a:ext cx="1365907" cy="369332"/>
          </a:xfrm>
          <a:prstGeom prst="rect">
            <a:avLst/>
          </a:prstGeom>
          <a:noFill/>
        </p:spPr>
        <p:txBody>
          <a:bodyPr wrap="square" rtlCol="0">
            <a:spAutoFit/>
          </a:bodyPr>
          <a:lstStyle/>
          <a:p>
            <a:r>
              <a:rPr lang="en-US"/>
              <a:t>Support</a:t>
            </a:r>
          </a:p>
        </p:txBody>
      </p:sp>
      <p:sp>
        <p:nvSpPr>
          <p:cNvPr id="15" name="TextBox 14">
            <a:extLst>
              <a:ext uri="{FF2B5EF4-FFF2-40B4-BE49-F238E27FC236}">
                <a16:creationId xmlns:a16="http://schemas.microsoft.com/office/drawing/2014/main" id="{67CB3D3A-0219-246C-A83D-815FCBD67634}"/>
              </a:ext>
            </a:extLst>
          </p:cNvPr>
          <p:cNvSpPr txBox="1"/>
          <p:nvPr/>
        </p:nvSpPr>
        <p:spPr>
          <a:xfrm>
            <a:off x="10243446" y="4587347"/>
            <a:ext cx="1365907" cy="369332"/>
          </a:xfrm>
          <a:prstGeom prst="rect">
            <a:avLst/>
          </a:prstGeom>
          <a:noFill/>
        </p:spPr>
        <p:txBody>
          <a:bodyPr wrap="square" rtlCol="0">
            <a:spAutoFit/>
          </a:bodyPr>
          <a:lstStyle/>
          <a:p>
            <a:r>
              <a:rPr lang="en-US"/>
              <a:t>Marksmen</a:t>
            </a:r>
          </a:p>
        </p:txBody>
      </p:sp>
    </p:spTree>
    <p:extLst>
      <p:ext uri="{BB962C8B-B14F-4D97-AF65-F5344CB8AC3E}">
        <p14:creationId xmlns:p14="http://schemas.microsoft.com/office/powerpoint/2010/main" val="1529064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22876E-97EB-10FF-BFCF-71370148C53C}"/>
              </a:ext>
            </a:extLst>
          </p:cNvPr>
          <p:cNvSpPr>
            <a:spLocks noGrp="1"/>
          </p:cNvSpPr>
          <p:nvPr>
            <p:ph type="body" sz="half" idx="2"/>
          </p:nvPr>
        </p:nvSpPr>
        <p:spPr>
          <a:xfrm>
            <a:off x="6690730" y="1423521"/>
            <a:ext cx="4665397" cy="4738323"/>
          </a:xfrm>
        </p:spPr>
        <p:txBody>
          <a:bodyPr vert="horz" lIns="91440" tIns="45720" rIns="91440" bIns="45720" rtlCol="0" anchor="ctr">
            <a:normAutofit/>
          </a:bodyPr>
          <a:lstStyle/>
          <a:p>
            <a:pPr marL="457200" indent="-342900" algn="l">
              <a:buFont typeface="+mj-lt"/>
              <a:buAutoNum type="arabicPeriod"/>
            </a:pPr>
            <a:r>
              <a:rPr lang="en-US">
                <a:solidFill>
                  <a:schemeClr val="tx1">
                    <a:lumMod val="85000"/>
                    <a:lumOff val="15000"/>
                  </a:schemeClr>
                </a:solidFill>
              </a:rPr>
              <a:t>Analyze official competitive matches and identify the best champion class combination that will result in a win.</a:t>
            </a:r>
          </a:p>
          <a:p>
            <a:pPr marL="457200" indent="-342900" algn="l">
              <a:buFont typeface="+mj-lt"/>
              <a:buAutoNum type="arabicPeriod"/>
            </a:pPr>
            <a:r>
              <a:rPr lang="en-US" b="0">
                <a:solidFill>
                  <a:schemeClr val="tx1">
                    <a:lumMod val="85000"/>
                    <a:lumOff val="15000"/>
                  </a:schemeClr>
                </a:solidFill>
                <a:effectLst/>
              </a:rPr>
              <a:t>What is the most optimal and suitable game variable in predicting the total combined gold value? Amongst these variables Total kills, Total minion score, Neutral Objectives and Structures taken down</a:t>
            </a:r>
            <a:endParaRPr lang="en-US">
              <a:solidFill>
                <a:schemeClr val="tx1">
                  <a:lumMod val="85000"/>
                  <a:lumOff val="15000"/>
                </a:schemeClr>
              </a:solidFill>
            </a:endParaRPr>
          </a:p>
          <a:p>
            <a:pPr marL="457200" indent="-342900" algn="l">
              <a:buFont typeface="+mj-lt"/>
              <a:buAutoNum type="arabicPeriod"/>
            </a:pPr>
            <a:r>
              <a:rPr lang="en-US" sz="1500">
                <a:solidFill>
                  <a:schemeClr val="tx1">
                    <a:lumMod val="85000"/>
                    <a:lumOff val="15000"/>
                  </a:schemeClr>
                </a:solidFill>
                <a:effectLst/>
              </a:rPr>
              <a:t>Can we accurately predict the outcome of the match? Based on team compositions, total gold earned, kill score, creep scores, neutral objectives score, and structures taken score.</a:t>
            </a:r>
          </a:p>
          <a:p>
            <a:pPr marL="342900" indent="-228600" algn="l">
              <a:buFont typeface="Arial" panose="020B0604020202020204" pitchFamily="34" charset="0"/>
              <a:buChar char="•"/>
            </a:pPr>
            <a:endParaRPr lang="en-US" b="0">
              <a:solidFill>
                <a:schemeClr val="tx1">
                  <a:lumMod val="85000"/>
                  <a:lumOff val="15000"/>
                </a:schemeClr>
              </a:solidFill>
              <a:effectLst/>
            </a:endParaRPr>
          </a:p>
          <a:p>
            <a:pPr marL="0" indent="-228600" algn="l">
              <a:buFont typeface="Arial" panose="020B0604020202020204" pitchFamily="34" charset="0"/>
              <a:buChar char="•"/>
            </a:pPr>
            <a:endParaRPr lang="en-US">
              <a:solidFill>
                <a:schemeClr val="tx1">
                  <a:lumMod val="85000"/>
                  <a:lumOff val="15000"/>
                </a:schemeClr>
              </a:solidFill>
            </a:endParaRPr>
          </a:p>
        </p:txBody>
      </p:sp>
      <p:sp>
        <p:nvSpPr>
          <p:cNvPr id="12" name="Title 1">
            <a:extLst>
              <a:ext uri="{FF2B5EF4-FFF2-40B4-BE49-F238E27FC236}">
                <a16:creationId xmlns:a16="http://schemas.microsoft.com/office/drawing/2014/main" id="{45A7146D-07A9-EE39-D675-62D9DEE316F4}"/>
              </a:ext>
            </a:extLst>
          </p:cNvPr>
          <p:cNvSpPr>
            <a:spLocks noGrp="1"/>
          </p:cNvSpPr>
          <p:nvPr>
            <p:ph type="title"/>
          </p:nvPr>
        </p:nvSpPr>
        <p:spPr>
          <a:xfrm>
            <a:off x="1518484" y="2858250"/>
            <a:ext cx="4494120" cy="934432"/>
          </a:xfrm>
        </p:spPr>
        <p:txBody>
          <a:bodyPr>
            <a:normAutofit/>
          </a:bodyPr>
          <a:lstStyle/>
          <a:p>
            <a:r>
              <a:rPr lang="en-US" sz="2400" cap="none">
                <a:latin typeface="Gill Sans MT" panose="020B0502020104020203" pitchFamily="34" charset="77"/>
                <a:cs typeface="Arial" panose="020B0604020202020204" pitchFamily="34" charset="0"/>
              </a:rPr>
              <a:t>Problem Definition</a:t>
            </a:r>
          </a:p>
        </p:txBody>
      </p:sp>
    </p:spTree>
    <p:extLst>
      <p:ext uri="{BB962C8B-B14F-4D97-AF65-F5344CB8AC3E}">
        <p14:creationId xmlns:p14="http://schemas.microsoft.com/office/powerpoint/2010/main" val="182398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7E9E-EB4A-AB01-C338-0E8615EE818E}"/>
              </a:ext>
            </a:extLst>
          </p:cNvPr>
          <p:cNvSpPr>
            <a:spLocks noGrp="1"/>
          </p:cNvSpPr>
          <p:nvPr>
            <p:ph type="title"/>
          </p:nvPr>
        </p:nvSpPr>
        <p:spPr/>
        <p:txBody>
          <a:bodyPr/>
          <a:lstStyle/>
          <a:p>
            <a:r>
              <a:rPr lang="en-US" cap="none">
                <a:latin typeface="Gill Sans MT" panose="020B0502020104020203" pitchFamily="34" charset="77"/>
                <a:cs typeface="Arial" panose="020B0604020202020204" pitchFamily="34" charset="0"/>
              </a:rPr>
              <a:t>Data Preparation and Cleaning</a:t>
            </a:r>
            <a:endParaRPr lang="en-US"/>
          </a:p>
        </p:txBody>
      </p:sp>
      <p:sp>
        <p:nvSpPr>
          <p:cNvPr id="3" name="Content Placeholder 2">
            <a:extLst>
              <a:ext uri="{FF2B5EF4-FFF2-40B4-BE49-F238E27FC236}">
                <a16:creationId xmlns:a16="http://schemas.microsoft.com/office/drawing/2014/main" id="{3AB77DAF-4EB8-C79E-4CEA-745F25C2B3E5}"/>
              </a:ext>
            </a:extLst>
          </p:cNvPr>
          <p:cNvSpPr>
            <a:spLocks noGrp="1"/>
          </p:cNvSpPr>
          <p:nvPr>
            <p:ph idx="1"/>
          </p:nvPr>
        </p:nvSpPr>
        <p:spPr/>
        <p:txBody>
          <a:bodyPr>
            <a:noAutofit/>
          </a:bodyPr>
          <a:lstStyle/>
          <a:p>
            <a:pPr marL="0" indent="0">
              <a:buNone/>
            </a:pPr>
            <a:r>
              <a:rPr lang="en-US" sz="1200">
                <a:latin typeface="Gill Sans MT" panose="020B0502020104020203" pitchFamily="34" charset="77"/>
                <a:cs typeface="Courier New" panose="02070309020205020404" pitchFamily="49" charset="0"/>
              </a:rPr>
              <a:t>Dataset 1 - </a:t>
            </a:r>
            <a:r>
              <a:rPr lang="en-SG" sz="1200" b="0">
                <a:solidFill>
                  <a:srgbClr val="9ECBFF"/>
                </a:solidFill>
                <a:effectLst/>
                <a:highlight>
                  <a:srgbClr val="24292E"/>
                </a:highlight>
                <a:latin typeface="Courier New" panose="02070309020205020404" pitchFamily="49" charset="0"/>
                <a:cs typeface="Courier New" panose="02070309020205020404" pitchFamily="49" charset="0"/>
              </a:rPr>
              <a:t>2024_LoL_esports_match_data_from_OraclesElixir_gamedata.csv</a:t>
            </a:r>
            <a:endParaRPr lang="en-SG" sz="1200" b="0">
              <a:solidFill>
                <a:srgbClr val="E1E4E8"/>
              </a:solidFill>
              <a:effectLst/>
              <a:highlight>
                <a:srgbClr val="24292E"/>
              </a:highlight>
              <a:latin typeface="Courier New" panose="02070309020205020404" pitchFamily="49" charset="0"/>
              <a:cs typeface="Courier New" panose="02070309020205020404" pitchFamily="49" charset="0"/>
            </a:endParaRPr>
          </a:p>
          <a:p>
            <a:pPr marL="0" indent="0">
              <a:buNone/>
            </a:pPr>
            <a:r>
              <a:rPr lang="en-US" sz="1200">
                <a:latin typeface="Gill Sans MT" panose="020B0502020104020203" pitchFamily="34" charset="77"/>
                <a:cs typeface="Courier New" panose="02070309020205020404" pitchFamily="49" charset="0"/>
              </a:rPr>
              <a:t>1023 rows × 779 columns</a:t>
            </a:r>
          </a:p>
          <a:p>
            <a:pPr marL="0" indent="0">
              <a:buNone/>
            </a:pPr>
            <a:endParaRPr lang="en-US" sz="1200">
              <a:latin typeface="Gill Sans MT" panose="020B0502020104020203" pitchFamily="34" charset="77"/>
              <a:cs typeface="Courier New" panose="02070309020205020404" pitchFamily="49" charset="0"/>
            </a:endParaRPr>
          </a:p>
          <a:p>
            <a:pPr marL="0" indent="0">
              <a:buNone/>
            </a:pPr>
            <a:endParaRPr lang="en-US" sz="1200">
              <a:latin typeface="Gill Sans MT" panose="020B0502020104020203" pitchFamily="34" charset="77"/>
              <a:cs typeface="Courier New" panose="02070309020205020404" pitchFamily="49" charset="0"/>
            </a:endParaRPr>
          </a:p>
          <a:p>
            <a:pPr marL="0" indent="0">
              <a:buNone/>
            </a:pPr>
            <a:endParaRPr lang="en-US" sz="1200">
              <a:latin typeface="Gill Sans MT" panose="020B0502020104020203" pitchFamily="34" charset="77"/>
              <a:cs typeface="Courier New" panose="02070309020205020404" pitchFamily="49" charset="0"/>
            </a:endParaRPr>
          </a:p>
          <a:p>
            <a:pPr marL="0" indent="0">
              <a:buNone/>
            </a:pPr>
            <a:endParaRPr lang="en-US" sz="1200">
              <a:latin typeface="Gill Sans MT" panose="020B0502020104020203" pitchFamily="34" charset="77"/>
              <a:cs typeface="Courier New" panose="02070309020205020404" pitchFamily="49" charset="0"/>
            </a:endParaRPr>
          </a:p>
          <a:p>
            <a:pPr marL="0" indent="0">
              <a:buNone/>
            </a:pPr>
            <a:endParaRPr lang="en-US" sz="1200">
              <a:latin typeface="Gill Sans MT" panose="020B0502020104020203" pitchFamily="34" charset="77"/>
              <a:cs typeface="Courier New" panose="02070309020205020404" pitchFamily="49" charset="0"/>
            </a:endParaRPr>
          </a:p>
          <a:p>
            <a:pPr marL="0" indent="0">
              <a:buNone/>
            </a:pPr>
            <a:endParaRPr lang="en-US" sz="1200">
              <a:latin typeface="Gill Sans MT" panose="020B0502020104020203" pitchFamily="34" charset="77"/>
              <a:cs typeface="Courier New" panose="02070309020205020404" pitchFamily="49" charset="0"/>
            </a:endParaRPr>
          </a:p>
          <a:p>
            <a:pPr marL="0" indent="0">
              <a:buNone/>
            </a:pPr>
            <a:r>
              <a:rPr lang="en-US" sz="1200" u="sng">
                <a:latin typeface="Gill Sans MT" panose="020B0502020104020203" pitchFamily="34" charset="77"/>
                <a:cs typeface="Courier New" panose="02070309020205020404" pitchFamily="49" charset="0"/>
              </a:rPr>
              <a:t>Source</a:t>
            </a:r>
          </a:p>
          <a:p>
            <a:pPr marL="0" indent="0">
              <a:buNone/>
            </a:pPr>
            <a:r>
              <a:rPr lang="en-SG" sz="1200" b="0">
                <a:effectLst/>
                <a:latin typeface="Gill Sans MT" panose="020B0502020104020203" pitchFamily="34" charset="77"/>
                <a:cs typeface="Courier New" panose="02070309020205020404" pitchFamily="49" charset="0"/>
              </a:rPr>
              <a:t>https://</a:t>
            </a:r>
            <a:r>
              <a:rPr lang="en-SG" sz="1200" b="0" err="1">
                <a:effectLst/>
                <a:latin typeface="Gill Sans MT" panose="020B0502020104020203" pitchFamily="34" charset="77"/>
                <a:cs typeface="Courier New" panose="02070309020205020404" pitchFamily="49" charset="0"/>
              </a:rPr>
              <a:t>www.kaggle.com</a:t>
            </a:r>
            <a:r>
              <a:rPr lang="en-SG" sz="1200" b="0">
                <a:effectLst/>
                <a:latin typeface="Gill Sans MT" panose="020B0502020104020203" pitchFamily="34" charset="77"/>
                <a:cs typeface="Courier New" panose="02070309020205020404" pitchFamily="49" charset="0"/>
              </a:rPr>
              <a:t>/datasets/</a:t>
            </a:r>
            <a:r>
              <a:rPr lang="en-SG" sz="1200" b="0" err="1">
                <a:effectLst/>
                <a:latin typeface="Gill Sans MT" panose="020B0502020104020203" pitchFamily="34" charset="77"/>
                <a:cs typeface="Courier New" panose="02070309020205020404" pitchFamily="49" charset="0"/>
              </a:rPr>
              <a:t>barthetur</a:t>
            </a:r>
            <a:r>
              <a:rPr lang="en-SG" sz="1200" b="0">
                <a:effectLst/>
                <a:latin typeface="Gill Sans MT" panose="020B0502020104020203" pitchFamily="34" charset="77"/>
                <a:cs typeface="Courier New" panose="02070309020205020404" pitchFamily="49" charset="0"/>
              </a:rPr>
              <a:t>/league-of-legends-2024-competitive-game-dataset</a:t>
            </a:r>
          </a:p>
        </p:txBody>
      </p:sp>
      <p:sp>
        <p:nvSpPr>
          <p:cNvPr id="22" name="Arrow: Down 11">
            <a:extLst>
              <a:ext uri="{FF2B5EF4-FFF2-40B4-BE49-F238E27FC236}">
                <a16:creationId xmlns:a16="http://schemas.microsoft.com/office/drawing/2014/main" id="{96F2238C-1E00-E19B-6426-4E670BE1F57B}"/>
              </a:ext>
            </a:extLst>
          </p:cNvPr>
          <p:cNvSpPr/>
          <p:nvPr/>
        </p:nvSpPr>
        <p:spPr>
          <a:xfrm>
            <a:off x="4393364" y="2955669"/>
            <a:ext cx="107399" cy="635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D899D801-E3CB-73F1-9F7F-BE41DEAE4D7E}"/>
              </a:ext>
            </a:extLst>
          </p:cNvPr>
          <p:cNvSpPr txBox="1"/>
          <p:nvPr/>
        </p:nvSpPr>
        <p:spPr>
          <a:xfrm>
            <a:off x="4570977" y="3135089"/>
            <a:ext cx="652299" cy="276999"/>
          </a:xfrm>
          <a:prstGeom prst="rect">
            <a:avLst/>
          </a:prstGeom>
          <a:noFill/>
        </p:spPr>
        <p:txBody>
          <a:bodyPr wrap="square" rtlCol="0">
            <a:spAutoFit/>
          </a:bodyPr>
          <a:lstStyle/>
          <a:p>
            <a:r>
              <a:rPr lang="en-US" sz="1200">
                <a:latin typeface="Gill Sans MT" panose="020B0502020104020203" pitchFamily="34" charset="77"/>
                <a:cs typeface="Arial" panose="020B0604020202020204" pitchFamily="34" charset="0"/>
              </a:rPr>
              <a:t>clean</a:t>
            </a:r>
          </a:p>
        </p:txBody>
      </p:sp>
      <p:sp>
        <p:nvSpPr>
          <p:cNvPr id="24" name="TextBox 23">
            <a:extLst>
              <a:ext uri="{FF2B5EF4-FFF2-40B4-BE49-F238E27FC236}">
                <a16:creationId xmlns:a16="http://schemas.microsoft.com/office/drawing/2014/main" id="{009E5031-77AD-3F79-A03B-FAF5AE60A96C}"/>
              </a:ext>
            </a:extLst>
          </p:cNvPr>
          <p:cNvSpPr txBox="1"/>
          <p:nvPr/>
        </p:nvSpPr>
        <p:spPr>
          <a:xfrm>
            <a:off x="3680945" y="3624383"/>
            <a:ext cx="2942276" cy="461665"/>
          </a:xfrm>
          <a:prstGeom prst="rect">
            <a:avLst/>
          </a:prstGeom>
          <a:noFill/>
        </p:spPr>
        <p:txBody>
          <a:bodyPr wrap="square" rtlCol="0">
            <a:spAutoFit/>
          </a:bodyPr>
          <a:lstStyle/>
          <a:p>
            <a:r>
              <a:rPr lang="en-SG" sz="1200" b="0">
                <a:solidFill>
                  <a:srgbClr val="9ECBFF"/>
                </a:solidFill>
                <a:effectLst/>
                <a:highlight>
                  <a:srgbClr val="24292E"/>
                </a:highlight>
                <a:latin typeface="Courier New" panose="02070309020205020404" pitchFamily="49" charset="0"/>
                <a:cs typeface="Courier New" panose="02070309020205020404" pitchFamily="49" charset="0"/>
              </a:rPr>
              <a:t>Columns required for Problem Definition #1 #2 and #3</a:t>
            </a:r>
            <a:endParaRPr lang="en-US" sz="1200"/>
          </a:p>
        </p:txBody>
      </p:sp>
      <p:sp>
        <p:nvSpPr>
          <p:cNvPr id="25" name="TextBox 24">
            <a:extLst>
              <a:ext uri="{FF2B5EF4-FFF2-40B4-BE49-F238E27FC236}">
                <a16:creationId xmlns:a16="http://schemas.microsoft.com/office/drawing/2014/main" id="{0D6C9EE5-F2B2-3920-8B2E-145FB2E3DC40}"/>
              </a:ext>
            </a:extLst>
          </p:cNvPr>
          <p:cNvSpPr txBox="1"/>
          <p:nvPr/>
        </p:nvSpPr>
        <p:spPr>
          <a:xfrm>
            <a:off x="3680945" y="4795388"/>
            <a:ext cx="2216360" cy="276999"/>
          </a:xfrm>
          <a:prstGeom prst="rect">
            <a:avLst/>
          </a:prstGeom>
          <a:noFill/>
        </p:spPr>
        <p:txBody>
          <a:bodyPr wrap="square" rtlCol="0">
            <a:spAutoFit/>
          </a:bodyPr>
          <a:lstStyle/>
          <a:p>
            <a:r>
              <a:rPr lang="en-SG" sz="1200" err="1">
                <a:solidFill>
                  <a:srgbClr val="9ECBFF"/>
                </a:solidFill>
                <a:highlight>
                  <a:srgbClr val="24292E"/>
                </a:highlight>
                <a:latin typeface="Courier New" panose="02070309020205020404" pitchFamily="49" charset="0"/>
                <a:cs typeface="Courier New" panose="02070309020205020404" pitchFamily="49" charset="0"/>
              </a:rPr>
              <a:t>c</a:t>
            </a:r>
            <a:r>
              <a:rPr lang="en-SG" sz="1200" b="0" err="1">
                <a:solidFill>
                  <a:srgbClr val="9ECBFF"/>
                </a:solidFill>
                <a:effectLst/>
                <a:highlight>
                  <a:srgbClr val="24292E"/>
                </a:highlight>
                <a:latin typeface="Courier New" panose="02070309020205020404" pitchFamily="49" charset="0"/>
                <a:cs typeface="Courier New" panose="02070309020205020404" pitchFamily="49" charset="0"/>
              </a:rPr>
              <a:t>lean_match_data</a:t>
            </a:r>
            <a:endParaRPr lang="en-US" sz="1200"/>
          </a:p>
        </p:txBody>
      </p:sp>
      <p:sp>
        <p:nvSpPr>
          <p:cNvPr id="26" name="Arrow: Down 11">
            <a:extLst>
              <a:ext uri="{FF2B5EF4-FFF2-40B4-BE49-F238E27FC236}">
                <a16:creationId xmlns:a16="http://schemas.microsoft.com/office/drawing/2014/main" id="{2160F9BA-9043-7BCB-62ED-ECA5CF651E81}"/>
              </a:ext>
            </a:extLst>
          </p:cNvPr>
          <p:cNvSpPr/>
          <p:nvPr/>
        </p:nvSpPr>
        <p:spPr>
          <a:xfrm>
            <a:off x="4388068" y="4115669"/>
            <a:ext cx="107399" cy="635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66517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7E9E-EB4A-AB01-C338-0E8615EE818E}"/>
              </a:ext>
            </a:extLst>
          </p:cNvPr>
          <p:cNvSpPr>
            <a:spLocks noGrp="1"/>
          </p:cNvSpPr>
          <p:nvPr>
            <p:ph type="title"/>
          </p:nvPr>
        </p:nvSpPr>
        <p:spPr/>
        <p:txBody>
          <a:bodyPr/>
          <a:lstStyle/>
          <a:p>
            <a:r>
              <a:rPr lang="en-US" cap="none">
                <a:latin typeface="Gill Sans MT" panose="020B0502020104020203" pitchFamily="34" charset="77"/>
                <a:cs typeface="Arial" panose="020B0604020202020204" pitchFamily="34" charset="0"/>
              </a:rPr>
              <a:t>Data Preparation and Cleaning</a:t>
            </a:r>
            <a:endParaRPr lang="en-US"/>
          </a:p>
        </p:txBody>
      </p:sp>
      <p:sp>
        <p:nvSpPr>
          <p:cNvPr id="3" name="Content Placeholder 2">
            <a:extLst>
              <a:ext uri="{FF2B5EF4-FFF2-40B4-BE49-F238E27FC236}">
                <a16:creationId xmlns:a16="http://schemas.microsoft.com/office/drawing/2014/main" id="{3AB77DAF-4EB8-C79E-4CEA-745F25C2B3E5}"/>
              </a:ext>
            </a:extLst>
          </p:cNvPr>
          <p:cNvSpPr>
            <a:spLocks noGrp="1"/>
          </p:cNvSpPr>
          <p:nvPr>
            <p:ph idx="1"/>
          </p:nvPr>
        </p:nvSpPr>
        <p:spPr/>
        <p:txBody>
          <a:bodyPr>
            <a:noAutofit/>
          </a:bodyPr>
          <a:lstStyle/>
          <a:p>
            <a:pPr marL="0" indent="0">
              <a:buNone/>
            </a:pPr>
            <a:r>
              <a:rPr lang="en-US" sz="1200">
                <a:latin typeface="Gill Sans MT" panose="020B0502020104020203" pitchFamily="34" charset="77"/>
                <a:cs typeface="Courier New" panose="02070309020205020404" pitchFamily="49" charset="0"/>
              </a:rPr>
              <a:t>Dataset 2 - </a:t>
            </a:r>
            <a:r>
              <a:rPr lang="en-SG" sz="1200" b="0" err="1">
                <a:solidFill>
                  <a:srgbClr val="9ECBFF"/>
                </a:solidFill>
                <a:effectLst/>
                <a:highlight>
                  <a:srgbClr val="24292E"/>
                </a:highlight>
                <a:latin typeface="Courier New" panose="02070309020205020404" pitchFamily="49" charset="0"/>
                <a:cs typeface="Courier New" panose="02070309020205020404" pitchFamily="49" charset="0"/>
              </a:rPr>
              <a:t>LoL-Champions.csv</a:t>
            </a:r>
            <a:endParaRPr lang="en-SG" sz="1200" b="0">
              <a:solidFill>
                <a:srgbClr val="E1E4E8"/>
              </a:solidFill>
              <a:effectLst/>
              <a:highlight>
                <a:srgbClr val="24292E"/>
              </a:highlight>
              <a:latin typeface="Courier New" panose="02070309020205020404" pitchFamily="49" charset="0"/>
              <a:cs typeface="Courier New" panose="02070309020205020404" pitchFamily="49" charset="0"/>
            </a:endParaRPr>
          </a:p>
          <a:p>
            <a:pPr marL="0" indent="0">
              <a:buNone/>
            </a:pPr>
            <a:r>
              <a:rPr lang="en-US" sz="1200">
                <a:latin typeface="Gill Sans MT" panose="020B0502020104020203" pitchFamily="34" charset="77"/>
                <a:cs typeface="Courier New" panose="02070309020205020404" pitchFamily="49" charset="0"/>
              </a:rPr>
              <a:t>167 rows × 11 columns</a:t>
            </a:r>
          </a:p>
          <a:p>
            <a:pPr marL="0" indent="0">
              <a:buNone/>
            </a:pPr>
            <a:endParaRPr lang="en-US" sz="1200">
              <a:latin typeface="Gill Sans MT" panose="020B0502020104020203" pitchFamily="34" charset="77"/>
              <a:cs typeface="Courier New" panose="02070309020205020404" pitchFamily="49" charset="0"/>
            </a:endParaRPr>
          </a:p>
          <a:p>
            <a:pPr marL="0" indent="0">
              <a:buNone/>
            </a:pPr>
            <a:endParaRPr lang="en-US" sz="1200">
              <a:latin typeface="Gill Sans MT" panose="020B0502020104020203" pitchFamily="34" charset="77"/>
              <a:cs typeface="Courier New" panose="02070309020205020404" pitchFamily="49" charset="0"/>
            </a:endParaRPr>
          </a:p>
          <a:p>
            <a:pPr marL="0" indent="0">
              <a:buNone/>
            </a:pPr>
            <a:endParaRPr lang="en-US" sz="1200">
              <a:latin typeface="Gill Sans MT" panose="020B0502020104020203" pitchFamily="34" charset="77"/>
              <a:cs typeface="Courier New" panose="02070309020205020404" pitchFamily="49" charset="0"/>
            </a:endParaRPr>
          </a:p>
          <a:p>
            <a:pPr marL="0" indent="0">
              <a:buNone/>
            </a:pPr>
            <a:endParaRPr lang="en-US" sz="1200">
              <a:latin typeface="Gill Sans MT" panose="020B0502020104020203" pitchFamily="34" charset="77"/>
              <a:cs typeface="Courier New" panose="02070309020205020404" pitchFamily="49" charset="0"/>
            </a:endParaRPr>
          </a:p>
          <a:p>
            <a:pPr marL="0" indent="0">
              <a:buNone/>
            </a:pPr>
            <a:endParaRPr lang="en-US" sz="1200">
              <a:latin typeface="Gill Sans MT" panose="020B0502020104020203" pitchFamily="34" charset="77"/>
              <a:cs typeface="Courier New" panose="02070309020205020404" pitchFamily="49" charset="0"/>
            </a:endParaRPr>
          </a:p>
          <a:p>
            <a:pPr marL="0" indent="0">
              <a:buNone/>
            </a:pPr>
            <a:endParaRPr lang="en-US" sz="1200">
              <a:latin typeface="Gill Sans MT" panose="020B0502020104020203" pitchFamily="34" charset="77"/>
              <a:cs typeface="Courier New" panose="02070309020205020404" pitchFamily="49" charset="0"/>
            </a:endParaRPr>
          </a:p>
          <a:p>
            <a:pPr marL="0" indent="0">
              <a:buNone/>
            </a:pPr>
            <a:r>
              <a:rPr lang="en-US" sz="1200" u="sng">
                <a:latin typeface="Gill Sans MT" panose="020B0502020104020203" pitchFamily="34" charset="77"/>
                <a:cs typeface="Courier New" panose="02070309020205020404" pitchFamily="49" charset="0"/>
              </a:rPr>
              <a:t>Source</a:t>
            </a:r>
          </a:p>
          <a:p>
            <a:pPr marL="0" indent="0">
              <a:buNone/>
            </a:pPr>
            <a:r>
              <a:rPr lang="en-SG" sz="1200" b="0">
                <a:effectLst/>
                <a:latin typeface="Gill Sans MT" panose="020B0502020104020203" pitchFamily="34" charset="77"/>
                <a:cs typeface="Courier New" panose="02070309020205020404" pitchFamily="49" charset="0"/>
              </a:rPr>
              <a:t>https://</a:t>
            </a:r>
            <a:r>
              <a:rPr lang="en-SG" sz="1200" b="0" err="1">
                <a:effectLst/>
                <a:latin typeface="Gill Sans MT" panose="020B0502020104020203" pitchFamily="34" charset="77"/>
                <a:cs typeface="Courier New" panose="02070309020205020404" pitchFamily="49" charset="0"/>
              </a:rPr>
              <a:t>www.kaggle.com</a:t>
            </a:r>
            <a:r>
              <a:rPr lang="en-SG" sz="1200" b="0">
                <a:effectLst/>
                <a:latin typeface="Gill Sans MT" panose="020B0502020104020203" pitchFamily="34" charset="77"/>
                <a:cs typeface="Courier New" panose="02070309020205020404" pitchFamily="49" charset="0"/>
              </a:rPr>
              <a:t>/datasets/</a:t>
            </a:r>
            <a:r>
              <a:rPr lang="en-SG" sz="1200" b="0" err="1">
                <a:effectLst/>
                <a:latin typeface="Gill Sans MT" panose="020B0502020104020203" pitchFamily="34" charset="77"/>
                <a:cs typeface="Courier New" panose="02070309020205020404" pitchFamily="49" charset="0"/>
              </a:rPr>
              <a:t>uskeche</a:t>
            </a:r>
            <a:r>
              <a:rPr lang="en-SG" sz="1200" b="0">
                <a:effectLst/>
                <a:latin typeface="Gill Sans MT" panose="020B0502020104020203" pitchFamily="34" charset="77"/>
                <a:cs typeface="Courier New" panose="02070309020205020404" pitchFamily="49" charset="0"/>
              </a:rPr>
              <a:t>/</a:t>
            </a:r>
            <a:r>
              <a:rPr lang="en-SG" sz="1200" b="0" err="1">
                <a:effectLst/>
                <a:latin typeface="Gill Sans MT" panose="020B0502020104020203" pitchFamily="34" charset="77"/>
                <a:cs typeface="Courier New" panose="02070309020205020404" pitchFamily="49" charset="0"/>
              </a:rPr>
              <a:t>leauge</a:t>
            </a:r>
            <a:r>
              <a:rPr lang="en-SG" sz="1200" b="0">
                <a:effectLst/>
                <a:latin typeface="Gill Sans MT" panose="020B0502020104020203" pitchFamily="34" charset="77"/>
                <a:cs typeface="Courier New" panose="02070309020205020404" pitchFamily="49" charset="0"/>
              </a:rPr>
              <a:t>-of-legends-champions-dataset</a:t>
            </a:r>
          </a:p>
        </p:txBody>
      </p:sp>
      <p:sp>
        <p:nvSpPr>
          <p:cNvPr id="4" name="Arrow: Down 11">
            <a:extLst>
              <a:ext uri="{FF2B5EF4-FFF2-40B4-BE49-F238E27FC236}">
                <a16:creationId xmlns:a16="http://schemas.microsoft.com/office/drawing/2014/main" id="{93362DFE-B3DE-6CA5-A116-74B22400B596}"/>
              </a:ext>
            </a:extLst>
          </p:cNvPr>
          <p:cNvSpPr/>
          <p:nvPr/>
        </p:nvSpPr>
        <p:spPr>
          <a:xfrm>
            <a:off x="4393364" y="2955669"/>
            <a:ext cx="107399" cy="635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7FE23FE5-1E37-6BBD-F136-985A65683C83}"/>
              </a:ext>
            </a:extLst>
          </p:cNvPr>
          <p:cNvSpPr txBox="1"/>
          <p:nvPr/>
        </p:nvSpPr>
        <p:spPr>
          <a:xfrm>
            <a:off x="4570977" y="3135089"/>
            <a:ext cx="652299" cy="276999"/>
          </a:xfrm>
          <a:prstGeom prst="rect">
            <a:avLst/>
          </a:prstGeom>
          <a:noFill/>
        </p:spPr>
        <p:txBody>
          <a:bodyPr wrap="square" rtlCol="0">
            <a:spAutoFit/>
          </a:bodyPr>
          <a:lstStyle/>
          <a:p>
            <a:r>
              <a:rPr lang="en-US" sz="1200">
                <a:latin typeface="Gill Sans MT" panose="020B0502020104020203" pitchFamily="34" charset="77"/>
                <a:cs typeface="Arial" panose="020B0604020202020204" pitchFamily="34" charset="0"/>
              </a:rPr>
              <a:t>clean</a:t>
            </a:r>
          </a:p>
        </p:txBody>
      </p:sp>
      <p:sp>
        <p:nvSpPr>
          <p:cNvPr id="7" name="TextBox 6">
            <a:extLst>
              <a:ext uri="{FF2B5EF4-FFF2-40B4-BE49-F238E27FC236}">
                <a16:creationId xmlns:a16="http://schemas.microsoft.com/office/drawing/2014/main" id="{6F034984-73CB-6E95-F96A-0B8923C2E717}"/>
              </a:ext>
            </a:extLst>
          </p:cNvPr>
          <p:cNvSpPr txBox="1"/>
          <p:nvPr/>
        </p:nvSpPr>
        <p:spPr>
          <a:xfrm>
            <a:off x="3680945" y="3624383"/>
            <a:ext cx="2942276" cy="461665"/>
          </a:xfrm>
          <a:prstGeom prst="rect">
            <a:avLst/>
          </a:prstGeom>
          <a:noFill/>
        </p:spPr>
        <p:txBody>
          <a:bodyPr wrap="square" rtlCol="0">
            <a:spAutoFit/>
          </a:bodyPr>
          <a:lstStyle/>
          <a:p>
            <a:r>
              <a:rPr lang="en-SG" sz="1200" b="0">
                <a:solidFill>
                  <a:srgbClr val="9ECBFF"/>
                </a:solidFill>
                <a:effectLst/>
                <a:highlight>
                  <a:srgbClr val="24292E"/>
                </a:highlight>
                <a:latin typeface="Courier New" panose="02070309020205020404" pitchFamily="49" charset="0"/>
                <a:cs typeface="Courier New" panose="02070309020205020404" pitchFamily="49" charset="0"/>
              </a:rPr>
              <a:t>Name and Class columns to supplement dataset 1</a:t>
            </a:r>
            <a:endParaRPr lang="en-US" sz="1200"/>
          </a:p>
        </p:txBody>
      </p:sp>
      <p:sp>
        <p:nvSpPr>
          <p:cNvPr id="11" name="TextBox 10">
            <a:extLst>
              <a:ext uri="{FF2B5EF4-FFF2-40B4-BE49-F238E27FC236}">
                <a16:creationId xmlns:a16="http://schemas.microsoft.com/office/drawing/2014/main" id="{C8464BFB-8CC5-49CC-F4A4-E8A4B06FF2A9}"/>
              </a:ext>
            </a:extLst>
          </p:cNvPr>
          <p:cNvSpPr txBox="1"/>
          <p:nvPr/>
        </p:nvSpPr>
        <p:spPr>
          <a:xfrm>
            <a:off x="3680945" y="4795388"/>
            <a:ext cx="2216360" cy="276999"/>
          </a:xfrm>
          <a:prstGeom prst="rect">
            <a:avLst/>
          </a:prstGeom>
          <a:noFill/>
        </p:spPr>
        <p:txBody>
          <a:bodyPr wrap="square" rtlCol="0">
            <a:spAutoFit/>
          </a:bodyPr>
          <a:lstStyle/>
          <a:p>
            <a:r>
              <a:rPr lang="en-SG" sz="1200" err="1">
                <a:solidFill>
                  <a:srgbClr val="9ECBFF"/>
                </a:solidFill>
                <a:highlight>
                  <a:srgbClr val="24292E"/>
                </a:highlight>
                <a:latin typeface="Courier New" panose="02070309020205020404" pitchFamily="49" charset="0"/>
                <a:cs typeface="Courier New" panose="02070309020205020404" pitchFamily="49" charset="0"/>
              </a:rPr>
              <a:t>c</a:t>
            </a:r>
            <a:r>
              <a:rPr lang="en-SG" sz="1200" b="0" err="1">
                <a:solidFill>
                  <a:srgbClr val="9ECBFF"/>
                </a:solidFill>
                <a:effectLst/>
                <a:highlight>
                  <a:srgbClr val="24292E"/>
                </a:highlight>
                <a:latin typeface="Courier New" panose="02070309020205020404" pitchFamily="49" charset="0"/>
                <a:cs typeface="Courier New" panose="02070309020205020404" pitchFamily="49" charset="0"/>
              </a:rPr>
              <a:t>lean_champion_data</a:t>
            </a:r>
            <a:endParaRPr lang="en-US" sz="1200"/>
          </a:p>
        </p:txBody>
      </p:sp>
      <p:sp>
        <p:nvSpPr>
          <p:cNvPr id="15" name="Arrow: Down 11">
            <a:extLst>
              <a:ext uri="{FF2B5EF4-FFF2-40B4-BE49-F238E27FC236}">
                <a16:creationId xmlns:a16="http://schemas.microsoft.com/office/drawing/2014/main" id="{A208F24A-EB30-5D9E-4130-E573E25F3AE3}"/>
              </a:ext>
            </a:extLst>
          </p:cNvPr>
          <p:cNvSpPr/>
          <p:nvPr/>
        </p:nvSpPr>
        <p:spPr>
          <a:xfrm>
            <a:off x="4388068" y="4115669"/>
            <a:ext cx="107399" cy="635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9807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7E9E-EB4A-AB01-C338-0E8615EE818E}"/>
              </a:ext>
            </a:extLst>
          </p:cNvPr>
          <p:cNvSpPr>
            <a:spLocks noGrp="1"/>
          </p:cNvSpPr>
          <p:nvPr>
            <p:ph type="title"/>
          </p:nvPr>
        </p:nvSpPr>
        <p:spPr/>
        <p:txBody>
          <a:bodyPr/>
          <a:lstStyle/>
          <a:p>
            <a:r>
              <a:rPr lang="en-US" cap="none">
                <a:latin typeface="Gill Sans MT" panose="020B0502020104020203" pitchFamily="34" charset="77"/>
                <a:cs typeface="Arial" panose="020B0604020202020204" pitchFamily="34" charset="0"/>
              </a:rPr>
              <a:t>Data Preparation and Cleaning</a:t>
            </a:r>
            <a:endParaRPr lang="en-US"/>
          </a:p>
        </p:txBody>
      </p:sp>
      <p:sp>
        <p:nvSpPr>
          <p:cNvPr id="3" name="Content Placeholder 2">
            <a:extLst>
              <a:ext uri="{FF2B5EF4-FFF2-40B4-BE49-F238E27FC236}">
                <a16:creationId xmlns:a16="http://schemas.microsoft.com/office/drawing/2014/main" id="{3AB77DAF-4EB8-C79E-4CEA-745F25C2B3E5}"/>
              </a:ext>
            </a:extLst>
          </p:cNvPr>
          <p:cNvSpPr>
            <a:spLocks noGrp="1"/>
          </p:cNvSpPr>
          <p:nvPr>
            <p:ph idx="1"/>
          </p:nvPr>
        </p:nvSpPr>
        <p:spPr/>
        <p:txBody>
          <a:bodyPr>
            <a:noAutofit/>
          </a:bodyPr>
          <a:lstStyle/>
          <a:p>
            <a:pPr marL="0" indent="0">
              <a:buNone/>
            </a:pPr>
            <a:r>
              <a:rPr lang="en-US" sz="1200">
                <a:latin typeface="Gill Sans MT" panose="020B0502020104020203" pitchFamily="34" charset="77"/>
                <a:cs typeface="Courier New" panose="02070309020205020404" pitchFamily="49" charset="0"/>
              </a:rPr>
              <a:t>Dataset 1 - </a:t>
            </a:r>
            <a:r>
              <a:rPr lang="en-SG" sz="1200" err="1">
                <a:solidFill>
                  <a:srgbClr val="9ECBFF"/>
                </a:solidFill>
                <a:highlight>
                  <a:srgbClr val="24292E"/>
                </a:highlight>
                <a:latin typeface="Courier New" panose="02070309020205020404" pitchFamily="49" charset="0"/>
                <a:cs typeface="Courier New" panose="02070309020205020404" pitchFamily="49" charset="0"/>
              </a:rPr>
              <a:t>c</a:t>
            </a:r>
            <a:r>
              <a:rPr lang="en-SG" sz="1200" b="0" err="1">
                <a:solidFill>
                  <a:srgbClr val="9ECBFF"/>
                </a:solidFill>
                <a:effectLst/>
                <a:highlight>
                  <a:srgbClr val="24292E"/>
                </a:highlight>
                <a:latin typeface="Courier New" panose="02070309020205020404" pitchFamily="49" charset="0"/>
                <a:cs typeface="Courier New" panose="02070309020205020404" pitchFamily="49" charset="0"/>
              </a:rPr>
              <a:t>lean_match_data</a:t>
            </a:r>
            <a:endParaRPr lang="en-US" sz="1200"/>
          </a:p>
          <a:p>
            <a:pPr marL="0" indent="0">
              <a:buNone/>
            </a:pPr>
            <a:endParaRPr lang="en-US" sz="1200">
              <a:latin typeface="Gill Sans MT" panose="020B0502020104020203" pitchFamily="34" charset="77"/>
              <a:cs typeface="Courier New" panose="02070309020205020404" pitchFamily="49" charset="0"/>
            </a:endParaRPr>
          </a:p>
          <a:p>
            <a:pPr marL="0" indent="0">
              <a:buNone/>
            </a:pPr>
            <a:r>
              <a:rPr lang="en-US" sz="1200">
                <a:latin typeface="Gill Sans MT" panose="020B0502020104020203" pitchFamily="34" charset="77"/>
                <a:cs typeface="Courier New" panose="02070309020205020404" pitchFamily="49" charset="0"/>
              </a:rPr>
              <a:t>Dataset 2 - </a:t>
            </a:r>
            <a:r>
              <a:rPr lang="en-SG" sz="1200" err="1">
                <a:solidFill>
                  <a:srgbClr val="9ECBFF"/>
                </a:solidFill>
                <a:highlight>
                  <a:srgbClr val="24292E"/>
                </a:highlight>
                <a:latin typeface="Courier New" panose="02070309020205020404" pitchFamily="49" charset="0"/>
                <a:cs typeface="Courier New" panose="02070309020205020404" pitchFamily="49" charset="0"/>
              </a:rPr>
              <a:t>c</a:t>
            </a:r>
            <a:r>
              <a:rPr lang="en-SG" sz="1200" b="0" err="1">
                <a:solidFill>
                  <a:srgbClr val="9ECBFF"/>
                </a:solidFill>
                <a:effectLst/>
                <a:highlight>
                  <a:srgbClr val="24292E"/>
                </a:highlight>
                <a:latin typeface="Courier New" panose="02070309020205020404" pitchFamily="49" charset="0"/>
                <a:cs typeface="Courier New" panose="02070309020205020404" pitchFamily="49" charset="0"/>
              </a:rPr>
              <a:t>lean_champion_data</a:t>
            </a:r>
            <a:endParaRPr lang="en-US" sz="1200"/>
          </a:p>
        </p:txBody>
      </p:sp>
      <p:sp>
        <p:nvSpPr>
          <p:cNvPr id="4" name="Arrow: Down 11">
            <a:extLst>
              <a:ext uri="{FF2B5EF4-FFF2-40B4-BE49-F238E27FC236}">
                <a16:creationId xmlns:a16="http://schemas.microsoft.com/office/drawing/2014/main" id="{93362DFE-B3DE-6CA5-A116-74B22400B596}"/>
              </a:ext>
            </a:extLst>
          </p:cNvPr>
          <p:cNvSpPr/>
          <p:nvPr/>
        </p:nvSpPr>
        <p:spPr>
          <a:xfrm rot="17605813">
            <a:off x="5563118" y="2588954"/>
            <a:ext cx="107399" cy="635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7FE23FE5-1E37-6BBD-F136-985A65683C83}"/>
              </a:ext>
            </a:extLst>
          </p:cNvPr>
          <p:cNvSpPr txBox="1"/>
          <p:nvPr/>
        </p:nvSpPr>
        <p:spPr>
          <a:xfrm>
            <a:off x="5112722" y="2941029"/>
            <a:ext cx="652299" cy="276999"/>
          </a:xfrm>
          <a:prstGeom prst="rect">
            <a:avLst/>
          </a:prstGeom>
          <a:noFill/>
        </p:spPr>
        <p:txBody>
          <a:bodyPr wrap="square" rtlCol="0">
            <a:spAutoFit/>
          </a:bodyPr>
          <a:lstStyle/>
          <a:p>
            <a:r>
              <a:rPr lang="en-US" sz="1200">
                <a:latin typeface="Gill Sans MT" panose="020B0502020104020203" pitchFamily="34" charset="77"/>
                <a:cs typeface="Arial" panose="020B0604020202020204" pitchFamily="34" charset="0"/>
              </a:rPr>
              <a:t>merge</a:t>
            </a:r>
          </a:p>
        </p:txBody>
      </p:sp>
      <p:sp>
        <p:nvSpPr>
          <p:cNvPr id="11" name="TextBox 10">
            <a:extLst>
              <a:ext uri="{FF2B5EF4-FFF2-40B4-BE49-F238E27FC236}">
                <a16:creationId xmlns:a16="http://schemas.microsoft.com/office/drawing/2014/main" id="{C8464BFB-8CC5-49CC-F4A4-E8A4B06FF2A9}"/>
              </a:ext>
            </a:extLst>
          </p:cNvPr>
          <p:cNvSpPr txBox="1"/>
          <p:nvPr/>
        </p:nvSpPr>
        <p:spPr>
          <a:xfrm>
            <a:off x="6018418" y="2945078"/>
            <a:ext cx="2216360" cy="276999"/>
          </a:xfrm>
          <a:prstGeom prst="rect">
            <a:avLst/>
          </a:prstGeom>
          <a:noFill/>
        </p:spPr>
        <p:txBody>
          <a:bodyPr wrap="square" rtlCol="0">
            <a:spAutoFit/>
          </a:bodyPr>
          <a:lstStyle/>
          <a:p>
            <a:r>
              <a:rPr lang="en-SG" sz="1200" err="1">
                <a:solidFill>
                  <a:srgbClr val="9ECBFF"/>
                </a:solidFill>
                <a:highlight>
                  <a:srgbClr val="24292E"/>
                </a:highlight>
                <a:latin typeface="Courier New" panose="02070309020205020404" pitchFamily="49" charset="0"/>
                <a:cs typeface="Courier New" panose="02070309020205020404" pitchFamily="49" charset="0"/>
              </a:rPr>
              <a:t>cleaned</a:t>
            </a:r>
            <a:r>
              <a:rPr lang="en-SG" sz="1200" b="0" err="1">
                <a:solidFill>
                  <a:srgbClr val="9ECBFF"/>
                </a:solidFill>
                <a:effectLst/>
                <a:highlight>
                  <a:srgbClr val="24292E"/>
                </a:highlight>
                <a:latin typeface="Courier New" panose="02070309020205020404" pitchFamily="49" charset="0"/>
                <a:cs typeface="Courier New" panose="02070309020205020404" pitchFamily="49" charset="0"/>
              </a:rPr>
              <a:t>_data</a:t>
            </a:r>
            <a:endParaRPr lang="en-US" sz="1200"/>
          </a:p>
        </p:txBody>
      </p:sp>
      <p:pic>
        <p:nvPicPr>
          <p:cNvPr id="8" name="Picture 7">
            <a:extLst>
              <a:ext uri="{FF2B5EF4-FFF2-40B4-BE49-F238E27FC236}">
                <a16:creationId xmlns:a16="http://schemas.microsoft.com/office/drawing/2014/main" id="{54E00A75-6775-6131-2B57-8CA498ECC643}"/>
              </a:ext>
            </a:extLst>
          </p:cNvPr>
          <p:cNvPicPr>
            <a:picLocks noChangeAspect="1"/>
          </p:cNvPicPr>
          <p:nvPr/>
        </p:nvPicPr>
        <p:blipFill>
          <a:blip r:embed="rId3"/>
          <a:stretch>
            <a:fillRect/>
          </a:stretch>
        </p:blipFill>
        <p:spPr>
          <a:xfrm>
            <a:off x="4723035" y="3781137"/>
            <a:ext cx="5237829" cy="2452303"/>
          </a:xfrm>
          <a:prstGeom prst="rect">
            <a:avLst/>
          </a:prstGeom>
        </p:spPr>
      </p:pic>
      <p:sp>
        <p:nvSpPr>
          <p:cNvPr id="6" name="Arrow: Down 11">
            <a:extLst>
              <a:ext uri="{FF2B5EF4-FFF2-40B4-BE49-F238E27FC236}">
                <a16:creationId xmlns:a16="http://schemas.microsoft.com/office/drawing/2014/main" id="{1205E37E-B9D0-FF16-7CE1-52FDFAC13F28}"/>
              </a:ext>
            </a:extLst>
          </p:cNvPr>
          <p:cNvSpPr/>
          <p:nvPr/>
        </p:nvSpPr>
        <p:spPr>
          <a:xfrm rot="15033665">
            <a:off x="5570722" y="2994895"/>
            <a:ext cx="107399" cy="635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500110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0.1"/>
</p:tagLst>
</file>

<file path=ppt/tags/tag2.xml><?xml version="1.0" encoding="utf-8"?>
<p:tagLst xmlns:a="http://schemas.openxmlformats.org/drawingml/2006/main" xmlns:r="http://schemas.openxmlformats.org/officeDocument/2006/relationships" xmlns:p="http://schemas.openxmlformats.org/presentationml/2006/main">
  <p:tag name="TIMING" val="|8"/>
</p:tagLst>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BE0E12099D99499F02143E94FEC27D" ma:contentTypeVersion="13" ma:contentTypeDescription="Create a new document." ma:contentTypeScope="" ma:versionID="e754479b818ed08c61ebfc2ce46e616a">
  <xsd:schema xmlns:xsd="http://www.w3.org/2001/XMLSchema" xmlns:xs="http://www.w3.org/2001/XMLSchema" xmlns:p="http://schemas.microsoft.com/office/2006/metadata/properties" xmlns:ns3="aa1b2638-ac71-4cb7-a34a-ffd189cf285a" xmlns:ns4="44ac105a-fe56-4eb5-8796-abbd2cc3d241" targetNamespace="http://schemas.microsoft.com/office/2006/metadata/properties" ma:root="true" ma:fieldsID="2030cb3f1928b1d5a7d6799ba67c3c4e" ns3:_="" ns4:_="">
    <xsd:import namespace="aa1b2638-ac71-4cb7-a34a-ffd189cf285a"/>
    <xsd:import namespace="44ac105a-fe56-4eb5-8796-abbd2cc3d241"/>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1b2638-ac71-4cb7-a34a-ffd189cf285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4ac105a-fe56-4eb5-8796-abbd2cc3d241"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a1b2638-ac71-4cb7-a34a-ffd189cf285a" xsi:nil="true"/>
  </documentManagement>
</p:properties>
</file>

<file path=customXml/itemProps1.xml><?xml version="1.0" encoding="utf-8"?>
<ds:datastoreItem xmlns:ds="http://schemas.openxmlformats.org/officeDocument/2006/customXml" ds:itemID="{9624240C-BD46-42FB-9437-ED734209468B}">
  <ds:schemaRefs>
    <ds:schemaRef ds:uri="44ac105a-fe56-4eb5-8796-abbd2cc3d241"/>
    <ds:schemaRef ds:uri="aa1b2638-ac71-4cb7-a34a-ffd189cf28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EFEC287-A4A3-4941-AC9F-4620E9265EF4}">
  <ds:schemaRefs>
    <ds:schemaRef ds:uri="http://schemas.microsoft.com/sharepoint/v3/contenttype/forms"/>
  </ds:schemaRefs>
</ds:datastoreItem>
</file>

<file path=customXml/itemProps3.xml><?xml version="1.0" encoding="utf-8"?>
<ds:datastoreItem xmlns:ds="http://schemas.openxmlformats.org/officeDocument/2006/customXml" ds:itemID="{CE1B129A-7235-4129-92F6-717BEAC0A0DD}">
  <ds:schemaRefs>
    <ds:schemaRef ds:uri="http://schemas.microsoft.com/office/2006/metadata/properties"/>
    <ds:schemaRef ds:uri="http://www.w3.org/XML/1998/namespace"/>
    <ds:schemaRef ds:uri="http://purl.org/dc/terms/"/>
    <ds:schemaRef ds:uri="44ac105a-fe56-4eb5-8796-abbd2cc3d24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aa1b2638-ac71-4cb7-a34a-ffd189cf285a"/>
    <ds:schemaRef ds:uri="http://purl.org/dc/elements/1.1/"/>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Parcel</Template>
  <TotalTime>0</TotalTime>
  <Words>2791</Words>
  <Application>Microsoft Macintosh PowerPoint</Application>
  <PresentationFormat>Widescreen</PresentationFormat>
  <Paragraphs>279</Paragraphs>
  <Slides>33</Slides>
  <Notes>31</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Consolas</vt:lpstr>
      <vt:lpstr>Courier New</vt:lpstr>
      <vt:lpstr>Gill Sans MT</vt:lpstr>
      <vt:lpstr>Söhne</vt:lpstr>
      <vt:lpstr>Parcel</vt:lpstr>
      <vt:lpstr>Data Science Mini Project On League Of Legends</vt:lpstr>
      <vt:lpstr>Table Of Contents</vt:lpstr>
      <vt:lpstr>League Of Legend Introduction</vt:lpstr>
      <vt:lpstr>Summoners Rift</vt:lpstr>
      <vt:lpstr>Champions, Roles &amp; Positions</vt:lpstr>
      <vt:lpstr>Problem Definition</vt:lpstr>
      <vt:lpstr>Data Preparation and Cleaning</vt:lpstr>
      <vt:lpstr>Data Preparation and Cleaning</vt:lpstr>
      <vt:lpstr>Data Preparation and Cleaning</vt:lpstr>
      <vt:lpstr>Data Preparation and Cleaning (Exploring with PandasAI)</vt:lpstr>
      <vt:lpstr>Problem Definition #1</vt:lpstr>
      <vt:lpstr>Exploratory Data Analysis</vt:lpstr>
      <vt:lpstr>Bar Graph</vt:lpstr>
      <vt:lpstr>Scatter Plots</vt:lpstr>
      <vt:lpstr>Heat Map</vt:lpstr>
      <vt:lpstr>PowerPoint Presentation</vt:lpstr>
      <vt:lpstr>PowerPoint Presentation</vt:lpstr>
      <vt:lpstr>League Of Legends In-game Gold System</vt:lpstr>
      <vt:lpstr>Problem Definition #2</vt:lpstr>
      <vt:lpstr>PowerPoint Presentation</vt:lpstr>
      <vt:lpstr>PowerPoint Presentation</vt:lpstr>
      <vt:lpstr>PowerPoint Presentation</vt:lpstr>
      <vt:lpstr>Best Variable TOTAL CS</vt:lpstr>
      <vt:lpstr>PowerPoint Presentation</vt:lpstr>
      <vt:lpstr>PowerPoint Presentation</vt:lpstr>
      <vt:lpstr>RANDOM FOREST TREE CLASSIFIER</vt:lpstr>
      <vt:lpstr>PowerPoint Presentation</vt:lpstr>
      <vt:lpstr>PowerPoint Presentation</vt:lpstr>
      <vt:lpstr>PowerPoint Presentation</vt:lpstr>
      <vt:lpstr>Hyperparameter tuning</vt:lpstr>
      <vt:lpstr>Evaluation Matrics</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Mini Project</dc:title>
  <dc:creator>#ESTELA YAR RAJ ALMENDRAS#</dc:creator>
  <cp:lastModifiedBy>#BRANDON VOON YEN SENG#</cp:lastModifiedBy>
  <cp:revision>2</cp:revision>
  <dcterms:created xsi:type="dcterms:W3CDTF">2024-04-22T15:47:02Z</dcterms:created>
  <dcterms:modified xsi:type="dcterms:W3CDTF">2024-04-24T15:46:21Z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0x01010007BE0E12099D99499F02143E94FEC27D</vt:lpwstr>
  </property>
</Properties>
</file>